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56" r:id="rId2"/>
    <p:sldId id="273" r:id="rId3"/>
    <p:sldId id="257" r:id="rId4"/>
    <p:sldId id="259" r:id="rId5"/>
    <p:sldId id="258" r:id="rId6"/>
    <p:sldId id="264" r:id="rId7"/>
    <p:sldId id="286" r:id="rId8"/>
    <p:sldId id="268" r:id="rId9"/>
    <p:sldId id="270" r:id="rId10"/>
    <p:sldId id="271" r:id="rId11"/>
    <p:sldId id="272" r:id="rId12"/>
    <p:sldId id="266" r:id="rId13"/>
    <p:sldId id="265" r:id="rId14"/>
    <p:sldId id="263" r:id="rId15"/>
    <p:sldId id="274" r:id="rId16"/>
    <p:sldId id="275" r:id="rId17"/>
    <p:sldId id="276" r:id="rId18"/>
    <p:sldId id="277" r:id="rId19"/>
    <p:sldId id="278" r:id="rId20"/>
    <p:sldId id="279" r:id="rId21"/>
    <p:sldId id="280" r:id="rId22"/>
    <p:sldId id="281" r:id="rId23"/>
    <p:sldId id="282" r:id="rId24"/>
    <p:sldId id="283" r:id="rId25"/>
    <p:sldId id="262" r:id="rId26"/>
    <p:sldId id="284" r:id="rId27"/>
    <p:sldId id="285" r:id="rId28"/>
    <p:sldId id="287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392"/>
    <p:restoredTop sz="94771"/>
  </p:normalViewPr>
  <p:slideViewPr>
    <p:cSldViewPr snapToGrid="0" snapToObjects="1">
      <p:cViewPr varScale="1">
        <p:scale>
          <a:sx n="53" d="100"/>
          <a:sy n="53" d="100"/>
        </p:scale>
        <p:origin x="36" y="8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nl-N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Letterfrequenties</a:t>
            </a:r>
            <a:r>
              <a:rPr lang="en-US" baseline="0"/>
              <a:t> in het Nederlands (%)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nl-NL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Sheet1!$A$1:$A$26</c:f>
              <c:strCache>
                <c:ptCount val="26"/>
                <c:pt idx="0">
                  <c:v>a</c:v>
                </c:pt>
                <c:pt idx="1">
                  <c:v>b</c:v>
                </c:pt>
                <c:pt idx="2">
                  <c:v>c</c:v>
                </c:pt>
                <c:pt idx="3">
                  <c:v>d</c:v>
                </c:pt>
                <c:pt idx="4">
                  <c:v>e</c:v>
                </c:pt>
                <c:pt idx="5">
                  <c:v>f</c:v>
                </c:pt>
                <c:pt idx="6">
                  <c:v>g</c:v>
                </c:pt>
                <c:pt idx="7">
                  <c:v>h</c:v>
                </c:pt>
                <c:pt idx="8">
                  <c:v>i</c:v>
                </c:pt>
                <c:pt idx="9">
                  <c:v>j</c:v>
                </c:pt>
                <c:pt idx="10">
                  <c:v>k</c:v>
                </c:pt>
                <c:pt idx="11">
                  <c:v>l</c:v>
                </c:pt>
                <c:pt idx="12">
                  <c:v>m</c:v>
                </c:pt>
                <c:pt idx="13">
                  <c:v>n</c:v>
                </c:pt>
                <c:pt idx="14">
                  <c:v>o</c:v>
                </c:pt>
                <c:pt idx="15">
                  <c:v>p</c:v>
                </c:pt>
                <c:pt idx="16">
                  <c:v>q</c:v>
                </c:pt>
                <c:pt idx="17">
                  <c:v>r</c:v>
                </c:pt>
                <c:pt idx="18">
                  <c:v>s</c:v>
                </c:pt>
                <c:pt idx="19">
                  <c:v>t</c:v>
                </c:pt>
                <c:pt idx="20">
                  <c:v>u</c:v>
                </c:pt>
                <c:pt idx="21">
                  <c:v>v</c:v>
                </c:pt>
                <c:pt idx="22">
                  <c:v>w</c:v>
                </c:pt>
                <c:pt idx="23">
                  <c:v>x</c:v>
                </c:pt>
                <c:pt idx="24">
                  <c:v>y</c:v>
                </c:pt>
                <c:pt idx="25">
                  <c:v>z</c:v>
                </c:pt>
              </c:strCache>
            </c:strRef>
          </c:cat>
          <c:val>
            <c:numRef>
              <c:f>Sheet1!$B$1:$B$26</c:f>
              <c:numCache>
                <c:formatCode>General</c:formatCode>
                <c:ptCount val="26"/>
                <c:pt idx="0">
                  <c:v>7.4859999999999998</c:v>
                </c:pt>
                <c:pt idx="1">
                  <c:v>1.5840000000000001</c:v>
                </c:pt>
                <c:pt idx="2">
                  <c:v>1.242</c:v>
                </c:pt>
                <c:pt idx="3">
                  <c:v>5.9329999999999998</c:v>
                </c:pt>
                <c:pt idx="4">
                  <c:v>18.91</c:v>
                </c:pt>
                <c:pt idx="5">
                  <c:v>0.80500000000000005</c:v>
                </c:pt>
                <c:pt idx="6">
                  <c:v>3.403</c:v>
                </c:pt>
                <c:pt idx="7">
                  <c:v>2.38</c:v>
                </c:pt>
                <c:pt idx="8">
                  <c:v>6.4989999999999997</c:v>
                </c:pt>
                <c:pt idx="9">
                  <c:v>1.46</c:v>
                </c:pt>
                <c:pt idx="10">
                  <c:v>2.2480000000000002</c:v>
                </c:pt>
                <c:pt idx="11">
                  <c:v>3.5680000000000001</c:v>
                </c:pt>
                <c:pt idx="12">
                  <c:v>2.2130000000000001</c:v>
                </c:pt>
                <c:pt idx="13">
                  <c:v>10.032</c:v>
                </c:pt>
                <c:pt idx="14">
                  <c:v>6.0629999999999997</c:v>
                </c:pt>
                <c:pt idx="15">
                  <c:v>1.57</c:v>
                </c:pt>
                <c:pt idx="16">
                  <c:v>8.9999999999999993E-3</c:v>
                </c:pt>
                <c:pt idx="17">
                  <c:v>6.4109999999999996</c:v>
                </c:pt>
                <c:pt idx="18">
                  <c:v>3.73</c:v>
                </c:pt>
                <c:pt idx="19">
                  <c:v>6.79</c:v>
                </c:pt>
                <c:pt idx="20">
                  <c:v>1.99</c:v>
                </c:pt>
                <c:pt idx="21">
                  <c:v>2.85</c:v>
                </c:pt>
                <c:pt idx="22">
                  <c:v>1.52</c:v>
                </c:pt>
                <c:pt idx="23">
                  <c:v>3.5999999999999997E-2</c:v>
                </c:pt>
                <c:pt idx="24">
                  <c:v>3.5000000000000003E-2</c:v>
                </c:pt>
                <c:pt idx="25">
                  <c:v>1.39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407-8B4A-8205-D0E396A0867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100"/>
        <c:axId val="2030993600"/>
        <c:axId val="2014116528"/>
      </c:barChart>
      <c:catAx>
        <c:axId val="20309936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nl-NL"/>
          </a:p>
        </c:txPr>
        <c:crossAx val="2014116528"/>
        <c:crosses val="autoZero"/>
        <c:auto val="1"/>
        <c:lblAlgn val="ctr"/>
        <c:lblOffset val="100"/>
        <c:noMultiLvlLbl val="0"/>
      </c:catAx>
      <c:valAx>
        <c:axId val="20141165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nl-NL"/>
          </a:p>
        </c:txPr>
        <c:crossAx val="20309936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nl-NL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jpg>
</file>

<file path=ppt/media/image10.jpg>
</file>

<file path=ppt/media/image2.jpeg>
</file>

<file path=ppt/media/image3.png>
</file>

<file path=ppt/media/image4.jpg>
</file>

<file path=ppt/media/image5.gif>
</file>

<file path=ppt/media/image6.jpg>
</file>

<file path=ppt/media/image7.gif>
</file>

<file path=ppt/media/image8.jp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62F9E7-27E5-2046-8618-E64B6F1E7791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3A08BD-10A1-EC45-B8D1-CE21E9B6B55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0614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AE08B-CAF6-A946-8A9D-251FBA194945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DF714-725E-B442-86EF-A68F30C0D8C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8052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AE08B-CAF6-A946-8A9D-251FBA194945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DF714-725E-B442-86EF-A68F30C0D8C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7211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AE08B-CAF6-A946-8A9D-251FBA194945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DF714-725E-B442-86EF-A68F30C0D8C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8109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AE08B-CAF6-A946-8A9D-251FBA194945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DF714-725E-B442-86EF-A68F30C0D8C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6875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AE08B-CAF6-A946-8A9D-251FBA194945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DF714-725E-B442-86EF-A68F30C0D8CA}" type="slidenum">
              <a:rPr lang="en-US" smtClean="0"/>
              <a:t>‹nr.›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6376" y="2610353"/>
            <a:ext cx="5930153" cy="5930153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11766176" y="4655110"/>
            <a:ext cx="4370294" cy="19767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6066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AE08B-CAF6-A946-8A9D-251FBA194945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DF714-725E-B442-86EF-A68F30C0D8C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9109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AE08B-CAF6-A946-8A9D-251FBA194945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DF714-725E-B442-86EF-A68F30C0D8C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298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AE08B-CAF6-A946-8A9D-251FBA194945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DF714-725E-B442-86EF-A68F30C0D8C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363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AE08B-CAF6-A946-8A9D-251FBA194945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DF714-725E-B442-86EF-A68F30C0D8C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6621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AE08B-CAF6-A946-8A9D-251FBA194945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DF714-725E-B442-86EF-A68F30C0D8C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9315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AE08B-CAF6-A946-8A9D-251FBA194945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DF714-725E-B442-86EF-A68F30C0D8C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6566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AE08B-CAF6-A946-8A9D-251FBA194945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DF714-725E-B442-86EF-A68F30C0D8C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776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CAE08B-CAF6-A946-8A9D-251FBA194945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DDF714-725E-B442-86EF-A68F30C0D8C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874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piotte13.github.io/enigma-cipher/" TargetMode="External"/><Relationship Id="rId2" Type="http://schemas.openxmlformats.org/officeDocument/2006/relationships/hyperlink" Target="https://github.com/hanzetechnasium/geheim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04800"/>
            <a:ext cx="12192000" cy="81320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2"/>
                </a:solidFill>
              </a:rPr>
              <a:t>Enigma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 err="1">
                <a:solidFill>
                  <a:schemeClr val="accent2"/>
                </a:solidFill>
              </a:rPr>
              <a:t>Keuzecollege</a:t>
            </a:r>
            <a:r>
              <a:rPr lang="en-US" b="1" dirty="0">
                <a:solidFill>
                  <a:schemeClr val="accent2"/>
                </a:solidFill>
              </a:rPr>
              <a:t> </a:t>
            </a:r>
            <a:r>
              <a:rPr lang="en-US" b="1" dirty="0" err="1">
                <a:solidFill>
                  <a:schemeClr val="accent2"/>
                </a:solidFill>
              </a:rPr>
              <a:t>Hanzehogeschool</a:t>
            </a:r>
            <a:endParaRPr lang="en-US" b="1" dirty="0">
              <a:solidFill>
                <a:schemeClr val="accent2"/>
              </a:solidFill>
            </a:endParaRPr>
          </a:p>
          <a:p>
            <a:r>
              <a:rPr lang="en-US" b="1">
                <a:solidFill>
                  <a:schemeClr val="accent2"/>
                </a:solidFill>
              </a:rPr>
              <a:t>1 december 2023</a:t>
            </a:r>
            <a:endParaRPr lang="en-US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71478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458100" y="0"/>
            <a:ext cx="11054545" cy="735495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687338" y="-580646"/>
            <a:ext cx="1500076" cy="916387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289022" y="365125"/>
            <a:ext cx="5064778" cy="1325563"/>
          </a:xfrm>
        </p:spPr>
        <p:txBody>
          <a:bodyPr/>
          <a:lstStyle/>
          <a:p>
            <a:r>
              <a:rPr lang="en-US" i="1" dirty="0" err="1"/>
              <a:t>Grundstellung</a:t>
            </a:r>
            <a:endParaRPr lang="en-US" i="1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6289022" y="1825625"/>
            <a:ext cx="5064778" cy="4351338"/>
          </a:xfrm>
        </p:spPr>
        <p:txBody>
          <a:bodyPr/>
          <a:lstStyle/>
          <a:p>
            <a:r>
              <a:rPr lang="en-US" dirty="0" err="1"/>
              <a:t>Beginpositie</a:t>
            </a:r>
            <a:endParaRPr lang="en-US" dirty="0"/>
          </a:p>
          <a:p>
            <a:r>
              <a:rPr lang="en-US" dirty="0"/>
              <a:t>De rotors </a:t>
            </a:r>
            <a:r>
              <a:rPr lang="en-US" dirty="0" err="1"/>
              <a:t>draaien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elke</a:t>
            </a:r>
            <a:r>
              <a:rPr lang="en-US" dirty="0"/>
              <a:t> letter door</a:t>
            </a:r>
          </a:p>
          <a:p>
            <a:r>
              <a:rPr lang="en-US" dirty="0"/>
              <a:t>Door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andere</a:t>
            </a:r>
            <a:r>
              <a:rPr lang="en-US" dirty="0"/>
              <a:t> </a:t>
            </a:r>
            <a:r>
              <a:rPr lang="en-US" dirty="0" err="1"/>
              <a:t>beginpositie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kiezen</a:t>
            </a:r>
            <a:r>
              <a:rPr lang="en-US" dirty="0"/>
              <a:t> </a:t>
            </a:r>
            <a:r>
              <a:rPr lang="en-US" dirty="0" err="1"/>
              <a:t>begint</a:t>
            </a:r>
            <a:r>
              <a:rPr lang="en-US" dirty="0"/>
              <a:t> de </a:t>
            </a:r>
            <a:r>
              <a:rPr lang="en-US" dirty="0" err="1"/>
              <a:t>versleuteling</a:t>
            </a:r>
            <a:r>
              <a:rPr lang="en-US" dirty="0"/>
              <a:t> </a:t>
            </a:r>
            <a:r>
              <a:rPr lang="en-US" dirty="0" err="1"/>
              <a:t>ergens</a:t>
            </a:r>
            <a:r>
              <a:rPr lang="en-US" dirty="0"/>
              <a:t> </a:t>
            </a:r>
            <a:r>
              <a:rPr lang="en-US" dirty="0" err="1"/>
              <a:t>anders</a:t>
            </a:r>
            <a:endParaRPr lang="en-US" dirty="0"/>
          </a:p>
          <a:p>
            <a:endParaRPr lang="en-US" dirty="0"/>
          </a:p>
        </p:txBody>
      </p:sp>
      <p:sp>
        <p:nvSpPr>
          <p:cNvPr id="12" name="Oval 5"/>
          <p:cNvSpPr/>
          <p:nvPr/>
        </p:nvSpPr>
        <p:spPr>
          <a:xfrm>
            <a:off x="1967948" y="5148468"/>
            <a:ext cx="2981739" cy="1232453"/>
          </a:xfrm>
          <a:custGeom>
            <a:avLst/>
            <a:gdLst>
              <a:gd name="connsiteX0" fmla="*/ 0 w 5138928"/>
              <a:gd name="connsiteY0" fmla="*/ 1241997 h 2483993"/>
              <a:gd name="connsiteX1" fmla="*/ 2569464 w 5138928"/>
              <a:gd name="connsiteY1" fmla="*/ 0 h 2483993"/>
              <a:gd name="connsiteX2" fmla="*/ 5138928 w 5138928"/>
              <a:gd name="connsiteY2" fmla="*/ 1241997 h 2483993"/>
              <a:gd name="connsiteX3" fmla="*/ 2569464 w 5138928"/>
              <a:gd name="connsiteY3" fmla="*/ 2483994 h 2483993"/>
              <a:gd name="connsiteX4" fmla="*/ 0 w 5138928"/>
              <a:gd name="connsiteY4" fmla="*/ 1241997 h 2483993"/>
              <a:gd name="connsiteX0" fmla="*/ 2569464 w 5138928"/>
              <a:gd name="connsiteY0" fmla="*/ 0 h 2483994"/>
              <a:gd name="connsiteX1" fmla="*/ 5138928 w 5138928"/>
              <a:gd name="connsiteY1" fmla="*/ 1241997 h 2483994"/>
              <a:gd name="connsiteX2" fmla="*/ 2569464 w 5138928"/>
              <a:gd name="connsiteY2" fmla="*/ 2483994 h 2483994"/>
              <a:gd name="connsiteX3" fmla="*/ 0 w 5138928"/>
              <a:gd name="connsiteY3" fmla="*/ 1241997 h 2483994"/>
              <a:gd name="connsiteX4" fmla="*/ 2660904 w 5138928"/>
              <a:gd name="connsiteY4" fmla="*/ 91440 h 2483994"/>
              <a:gd name="connsiteX0" fmla="*/ 2569464 w 5138928"/>
              <a:gd name="connsiteY0" fmla="*/ 0 h 2483994"/>
              <a:gd name="connsiteX1" fmla="*/ 5138928 w 5138928"/>
              <a:gd name="connsiteY1" fmla="*/ 1241997 h 2483994"/>
              <a:gd name="connsiteX2" fmla="*/ 2569464 w 5138928"/>
              <a:gd name="connsiteY2" fmla="*/ 2483994 h 2483994"/>
              <a:gd name="connsiteX3" fmla="*/ 0 w 5138928"/>
              <a:gd name="connsiteY3" fmla="*/ 1241997 h 2483994"/>
              <a:gd name="connsiteX4" fmla="*/ 2660903 w 5138928"/>
              <a:gd name="connsiteY4" fmla="*/ 251698 h 2483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8928" h="2483994">
                <a:moveTo>
                  <a:pt x="2569464" y="0"/>
                </a:moveTo>
                <a:cubicBezTo>
                  <a:pt x="3988540" y="0"/>
                  <a:pt x="5138928" y="556061"/>
                  <a:pt x="5138928" y="1241997"/>
                </a:cubicBezTo>
                <a:cubicBezTo>
                  <a:pt x="5138928" y="1927933"/>
                  <a:pt x="3988540" y="2483994"/>
                  <a:pt x="2569464" y="2483994"/>
                </a:cubicBezTo>
                <a:cubicBezTo>
                  <a:pt x="1150388" y="2483994"/>
                  <a:pt x="0" y="1927933"/>
                  <a:pt x="0" y="1241997"/>
                </a:cubicBezTo>
                <a:cubicBezTo>
                  <a:pt x="0" y="556061"/>
                  <a:pt x="1150387" y="160258"/>
                  <a:pt x="2660903" y="251698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3250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9022" y="365125"/>
            <a:ext cx="5064778" cy="1325563"/>
          </a:xfrm>
        </p:spPr>
        <p:txBody>
          <a:bodyPr/>
          <a:lstStyle/>
          <a:p>
            <a:r>
              <a:rPr lang="en-US" i="1" dirty="0" err="1"/>
              <a:t>Walzenlage</a:t>
            </a:r>
            <a:endParaRPr lang="en-US" i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9022" y="1825625"/>
            <a:ext cx="5064778" cy="4351338"/>
          </a:xfrm>
        </p:spPr>
        <p:txBody>
          <a:bodyPr/>
          <a:lstStyle/>
          <a:p>
            <a:r>
              <a:rPr lang="en-US" dirty="0" err="1"/>
              <a:t>Rotorpositie</a:t>
            </a:r>
            <a:endParaRPr lang="en-US" dirty="0"/>
          </a:p>
          <a:p>
            <a:r>
              <a:rPr lang="en-US" dirty="0" err="1"/>
              <a:t>Afhankelijk</a:t>
            </a:r>
            <a:r>
              <a:rPr lang="en-US" dirty="0"/>
              <a:t> van het type Enigma 3 </a:t>
            </a:r>
            <a:r>
              <a:rPr lang="en-US" dirty="0" err="1"/>
              <a:t>plekken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rotor,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keuze</a:t>
            </a:r>
            <a:r>
              <a:rPr lang="en-US" dirty="0"/>
              <a:t> </a:t>
            </a:r>
            <a:r>
              <a:rPr lang="en-US" dirty="0" err="1"/>
              <a:t>uit</a:t>
            </a:r>
            <a:r>
              <a:rPr lang="en-US" dirty="0"/>
              <a:t> 3 tot 5 rotors</a:t>
            </a:r>
          </a:p>
          <a:p>
            <a:r>
              <a:rPr lang="en-US" dirty="0"/>
              <a:t>6 tot 60 </a:t>
            </a:r>
            <a:r>
              <a:rPr lang="en-US" dirty="0" err="1"/>
              <a:t>mogelijke</a:t>
            </a:r>
            <a:r>
              <a:rPr lang="en-US" dirty="0"/>
              <a:t> </a:t>
            </a:r>
            <a:r>
              <a:rPr lang="en-US" dirty="0" err="1"/>
              <a:t>instellingen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9751"/>
            <a:ext cx="6289022" cy="6858000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>
            <a:off x="2066544" y="2450592"/>
            <a:ext cx="1499616" cy="1371600"/>
          </a:xfrm>
          <a:custGeom>
            <a:avLst/>
            <a:gdLst>
              <a:gd name="connsiteX0" fmla="*/ 0 w 5138928"/>
              <a:gd name="connsiteY0" fmla="*/ 1241997 h 2483993"/>
              <a:gd name="connsiteX1" fmla="*/ 2569464 w 5138928"/>
              <a:gd name="connsiteY1" fmla="*/ 0 h 2483993"/>
              <a:gd name="connsiteX2" fmla="*/ 5138928 w 5138928"/>
              <a:gd name="connsiteY2" fmla="*/ 1241997 h 2483993"/>
              <a:gd name="connsiteX3" fmla="*/ 2569464 w 5138928"/>
              <a:gd name="connsiteY3" fmla="*/ 2483994 h 2483993"/>
              <a:gd name="connsiteX4" fmla="*/ 0 w 5138928"/>
              <a:gd name="connsiteY4" fmla="*/ 1241997 h 2483993"/>
              <a:gd name="connsiteX0" fmla="*/ 2569464 w 5138928"/>
              <a:gd name="connsiteY0" fmla="*/ 0 h 2483994"/>
              <a:gd name="connsiteX1" fmla="*/ 5138928 w 5138928"/>
              <a:gd name="connsiteY1" fmla="*/ 1241997 h 2483994"/>
              <a:gd name="connsiteX2" fmla="*/ 2569464 w 5138928"/>
              <a:gd name="connsiteY2" fmla="*/ 2483994 h 2483994"/>
              <a:gd name="connsiteX3" fmla="*/ 0 w 5138928"/>
              <a:gd name="connsiteY3" fmla="*/ 1241997 h 2483994"/>
              <a:gd name="connsiteX4" fmla="*/ 2660904 w 5138928"/>
              <a:gd name="connsiteY4" fmla="*/ 91440 h 2483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8928" h="2483994">
                <a:moveTo>
                  <a:pt x="2569464" y="0"/>
                </a:moveTo>
                <a:cubicBezTo>
                  <a:pt x="3988540" y="0"/>
                  <a:pt x="5138928" y="556061"/>
                  <a:pt x="5138928" y="1241997"/>
                </a:cubicBezTo>
                <a:cubicBezTo>
                  <a:pt x="5138928" y="1927933"/>
                  <a:pt x="3988540" y="2483994"/>
                  <a:pt x="2569464" y="2483994"/>
                </a:cubicBezTo>
                <a:cubicBezTo>
                  <a:pt x="1150388" y="2483994"/>
                  <a:pt x="0" y="1927933"/>
                  <a:pt x="0" y="1241997"/>
                </a:cubicBezTo>
                <a:cubicBezTo>
                  <a:pt x="0" y="556061"/>
                  <a:pt x="1150388" y="0"/>
                  <a:pt x="2660904" y="9144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5090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9022" y="365125"/>
            <a:ext cx="5064778" cy="1325563"/>
          </a:xfrm>
        </p:spPr>
        <p:txBody>
          <a:bodyPr/>
          <a:lstStyle/>
          <a:p>
            <a:r>
              <a:rPr lang="en-US" i="1" dirty="0" err="1"/>
              <a:t>Umkehrwalze</a:t>
            </a:r>
            <a:endParaRPr lang="en-US" i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9022" y="1825625"/>
            <a:ext cx="5064778" cy="4351338"/>
          </a:xfrm>
        </p:spPr>
        <p:txBody>
          <a:bodyPr/>
          <a:lstStyle/>
          <a:p>
            <a:r>
              <a:rPr lang="en-US" dirty="0"/>
              <a:t>Reflector</a:t>
            </a:r>
          </a:p>
          <a:p>
            <a:r>
              <a:rPr lang="en-US" dirty="0" err="1"/>
              <a:t>Zorgt</a:t>
            </a:r>
            <a:r>
              <a:rPr lang="en-US" dirty="0"/>
              <a:t> </a:t>
            </a:r>
            <a:r>
              <a:rPr lang="en-US" dirty="0" err="1"/>
              <a:t>ervoor</a:t>
            </a:r>
            <a:r>
              <a:rPr lang="en-US" dirty="0"/>
              <a:t> </a:t>
            </a:r>
            <a:r>
              <a:rPr lang="en-US" dirty="0" err="1"/>
              <a:t>dat</a:t>
            </a:r>
            <a:r>
              <a:rPr lang="en-US" dirty="0"/>
              <a:t> de </a:t>
            </a:r>
            <a:r>
              <a:rPr lang="en-US" dirty="0" err="1"/>
              <a:t>versleuteling</a:t>
            </a:r>
            <a:r>
              <a:rPr lang="en-US" dirty="0"/>
              <a:t> </a:t>
            </a:r>
            <a:r>
              <a:rPr lang="en-US" dirty="0" err="1"/>
              <a:t>symmetrisch</a:t>
            </a:r>
            <a:r>
              <a:rPr lang="en-US" dirty="0"/>
              <a:t> is, </a:t>
            </a:r>
            <a:r>
              <a:rPr lang="en-US" dirty="0" err="1"/>
              <a:t>zodat</a:t>
            </a:r>
            <a:r>
              <a:rPr lang="en-US" dirty="0"/>
              <a:t> </a:t>
            </a:r>
            <a:r>
              <a:rPr lang="en-US" dirty="0" err="1"/>
              <a:t>decoderen</a:t>
            </a:r>
            <a:r>
              <a:rPr lang="en-US" dirty="0"/>
              <a:t> </a:t>
            </a:r>
            <a:r>
              <a:rPr lang="en-US" dirty="0" err="1"/>
              <a:t>makkelijk</a:t>
            </a:r>
            <a:r>
              <a:rPr lang="en-US" dirty="0"/>
              <a:t> is</a:t>
            </a:r>
          </a:p>
          <a:p>
            <a:r>
              <a:rPr lang="en-US" dirty="0" err="1"/>
              <a:t>Een</a:t>
            </a:r>
            <a:r>
              <a:rPr lang="en-US" dirty="0"/>
              <a:t> letter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niet</a:t>
            </a:r>
            <a:r>
              <a:rPr lang="en-US" dirty="0"/>
              <a:t> </a:t>
            </a:r>
            <a:r>
              <a:rPr lang="en-US" dirty="0" err="1"/>
              <a:t>naar</a:t>
            </a:r>
            <a:r>
              <a:rPr lang="en-US" dirty="0"/>
              <a:t> </a:t>
            </a:r>
            <a:r>
              <a:rPr lang="en-US" dirty="0" err="1"/>
              <a:t>zichzelf</a:t>
            </a:r>
            <a:r>
              <a:rPr lang="en-US" dirty="0"/>
              <a:t> </a:t>
            </a:r>
            <a:r>
              <a:rPr lang="en-US" dirty="0" err="1"/>
              <a:t>coderen</a:t>
            </a:r>
            <a:endParaRPr lang="en-US" dirty="0"/>
          </a:p>
          <a:p>
            <a:r>
              <a:rPr lang="en-US" dirty="0"/>
              <a:t>Van </a:t>
            </a:r>
            <a:r>
              <a:rPr lang="en-US" dirty="0" err="1"/>
              <a:t>deze</a:t>
            </a:r>
            <a:r>
              <a:rPr lang="en-US" dirty="0"/>
              <a:t> </a:t>
            </a:r>
            <a:r>
              <a:rPr lang="en-US" dirty="0" err="1"/>
              <a:t>zwakheid</a:t>
            </a:r>
            <a:r>
              <a:rPr lang="en-US" dirty="0"/>
              <a:t> </a:t>
            </a:r>
            <a:r>
              <a:rPr lang="en-US" dirty="0" err="1"/>
              <a:t>maakte</a:t>
            </a:r>
            <a:r>
              <a:rPr lang="en-US" dirty="0"/>
              <a:t> Alan Turing </a:t>
            </a:r>
            <a:r>
              <a:rPr lang="en-US" dirty="0" err="1"/>
              <a:t>gebruik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9751"/>
            <a:ext cx="6289022" cy="685800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1773936" y="3114929"/>
            <a:ext cx="530352" cy="548640"/>
          </a:xfrm>
          <a:custGeom>
            <a:avLst/>
            <a:gdLst>
              <a:gd name="connsiteX0" fmla="*/ 0 w 530352"/>
              <a:gd name="connsiteY0" fmla="*/ 274320 h 548640"/>
              <a:gd name="connsiteX1" fmla="*/ 265176 w 530352"/>
              <a:gd name="connsiteY1" fmla="*/ 0 h 548640"/>
              <a:gd name="connsiteX2" fmla="*/ 530352 w 530352"/>
              <a:gd name="connsiteY2" fmla="*/ 274320 h 548640"/>
              <a:gd name="connsiteX3" fmla="*/ 265176 w 530352"/>
              <a:gd name="connsiteY3" fmla="*/ 548640 h 548640"/>
              <a:gd name="connsiteX4" fmla="*/ 0 w 530352"/>
              <a:gd name="connsiteY4" fmla="*/ 274320 h 548640"/>
              <a:gd name="connsiteX0" fmla="*/ 265176 w 530352"/>
              <a:gd name="connsiteY0" fmla="*/ 0 h 548640"/>
              <a:gd name="connsiteX1" fmla="*/ 530352 w 530352"/>
              <a:gd name="connsiteY1" fmla="*/ 274320 h 548640"/>
              <a:gd name="connsiteX2" fmla="*/ 265176 w 530352"/>
              <a:gd name="connsiteY2" fmla="*/ 548640 h 548640"/>
              <a:gd name="connsiteX3" fmla="*/ 0 w 530352"/>
              <a:gd name="connsiteY3" fmla="*/ 274320 h 548640"/>
              <a:gd name="connsiteX4" fmla="*/ 356616 w 530352"/>
              <a:gd name="connsiteY4" fmla="*/ 91440 h 548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352" h="548640">
                <a:moveTo>
                  <a:pt x="265176" y="0"/>
                </a:moveTo>
                <a:cubicBezTo>
                  <a:pt x="411629" y="0"/>
                  <a:pt x="530352" y="122817"/>
                  <a:pt x="530352" y="274320"/>
                </a:cubicBezTo>
                <a:cubicBezTo>
                  <a:pt x="530352" y="425823"/>
                  <a:pt x="411629" y="548640"/>
                  <a:pt x="265176" y="548640"/>
                </a:cubicBezTo>
                <a:cubicBezTo>
                  <a:pt x="118723" y="548640"/>
                  <a:pt x="0" y="425823"/>
                  <a:pt x="0" y="274320"/>
                </a:cubicBezTo>
                <a:cubicBezTo>
                  <a:pt x="0" y="122817"/>
                  <a:pt x="118723" y="0"/>
                  <a:pt x="356616" y="9144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166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9022" y="365125"/>
            <a:ext cx="5064778" cy="1325563"/>
          </a:xfrm>
        </p:spPr>
        <p:txBody>
          <a:bodyPr/>
          <a:lstStyle/>
          <a:p>
            <a:r>
              <a:rPr lang="en-US" i="1" dirty="0" err="1"/>
              <a:t>Steckerbrett</a:t>
            </a:r>
            <a:endParaRPr lang="en-US" i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9022" y="1825625"/>
            <a:ext cx="5064778" cy="4351338"/>
          </a:xfrm>
        </p:spPr>
        <p:txBody>
          <a:bodyPr/>
          <a:lstStyle/>
          <a:p>
            <a:r>
              <a:rPr lang="en-US" dirty="0" err="1"/>
              <a:t>Stekkerbord</a:t>
            </a:r>
            <a:endParaRPr lang="en-US" dirty="0"/>
          </a:p>
          <a:p>
            <a:r>
              <a:rPr lang="en-US" dirty="0"/>
              <a:t>10 </a:t>
            </a:r>
            <a:r>
              <a:rPr lang="en-US" dirty="0" err="1"/>
              <a:t>kabels</a:t>
            </a:r>
            <a:r>
              <a:rPr lang="en-US" dirty="0"/>
              <a:t> die twee letters </a:t>
            </a:r>
            <a:r>
              <a:rPr lang="en-US" dirty="0" err="1"/>
              <a:t>verwisselen</a:t>
            </a:r>
            <a:endParaRPr lang="en-US" dirty="0"/>
          </a:p>
          <a:p>
            <a:r>
              <a:rPr lang="en-US" dirty="0" err="1"/>
              <a:t>Verwisselt</a:t>
            </a:r>
            <a:r>
              <a:rPr lang="en-US" dirty="0"/>
              <a:t> letters </a:t>
            </a:r>
            <a:r>
              <a:rPr lang="en-US" dirty="0" err="1"/>
              <a:t>meteen</a:t>
            </a:r>
            <a:r>
              <a:rPr lang="en-US" dirty="0"/>
              <a:t> </a:t>
            </a:r>
            <a:r>
              <a:rPr lang="en-US" dirty="0" err="1"/>
              <a:t>nadat</a:t>
            </a:r>
            <a:r>
              <a:rPr lang="en-US" dirty="0"/>
              <a:t> </a:t>
            </a:r>
            <a:r>
              <a:rPr lang="en-US" dirty="0" err="1"/>
              <a:t>ze</a:t>
            </a:r>
            <a:r>
              <a:rPr lang="en-US" dirty="0"/>
              <a:t> </a:t>
            </a:r>
            <a:r>
              <a:rPr lang="en-US" dirty="0" err="1"/>
              <a:t>getypt</a:t>
            </a:r>
            <a:r>
              <a:rPr lang="en-US" dirty="0"/>
              <a:t> </a:t>
            </a:r>
            <a:r>
              <a:rPr lang="en-US" dirty="0" err="1"/>
              <a:t>worden</a:t>
            </a:r>
            <a:r>
              <a:rPr lang="en-US" dirty="0"/>
              <a:t>, </a:t>
            </a:r>
            <a:r>
              <a:rPr lang="en-US" dirty="0" err="1"/>
              <a:t>en</a:t>
            </a:r>
            <a:r>
              <a:rPr lang="en-US" dirty="0"/>
              <a:t> net </a:t>
            </a:r>
            <a:r>
              <a:rPr lang="en-US" dirty="0" err="1"/>
              <a:t>voordat</a:t>
            </a:r>
            <a:r>
              <a:rPr lang="en-US" dirty="0"/>
              <a:t> </a:t>
            </a:r>
            <a:r>
              <a:rPr lang="en-US" dirty="0" err="1"/>
              <a:t>ze</a:t>
            </a:r>
            <a:r>
              <a:rPr lang="en-US" dirty="0"/>
              <a:t> </a:t>
            </a:r>
            <a:r>
              <a:rPr lang="en-US" dirty="0" err="1"/>
              <a:t>naar</a:t>
            </a:r>
            <a:r>
              <a:rPr lang="en-US" dirty="0"/>
              <a:t> de </a:t>
            </a:r>
            <a:r>
              <a:rPr lang="en-US" dirty="0" err="1"/>
              <a:t>lampjes</a:t>
            </a:r>
            <a:r>
              <a:rPr lang="en-US" dirty="0"/>
              <a:t> </a:t>
            </a:r>
            <a:r>
              <a:rPr lang="en-US" dirty="0" err="1"/>
              <a:t>gaan</a:t>
            </a:r>
            <a:endParaRPr lang="en-US" dirty="0"/>
          </a:p>
          <a:p>
            <a:r>
              <a:rPr lang="is-IS" dirty="0"/>
              <a:t>150.738.274.937.250</a:t>
            </a:r>
            <a:r>
              <a:rPr lang="en-US" dirty="0"/>
              <a:t> (150 </a:t>
            </a:r>
            <a:r>
              <a:rPr lang="en-US" dirty="0" err="1"/>
              <a:t>biljoen</a:t>
            </a:r>
            <a:r>
              <a:rPr lang="en-US" dirty="0"/>
              <a:t>) </a:t>
            </a:r>
            <a:r>
              <a:rPr lang="en-US" dirty="0" err="1"/>
              <a:t>mogelijke</a:t>
            </a:r>
            <a:r>
              <a:rPr lang="en-US" dirty="0"/>
              <a:t> </a:t>
            </a:r>
            <a:r>
              <a:rPr lang="en-US" dirty="0" err="1"/>
              <a:t>instellingen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9751"/>
            <a:ext cx="6289022" cy="6858000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>
            <a:off x="2011680" y="4334256"/>
            <a:ext cx="4425696" cy="2483994"/>
          </a:xfrm>
          <a:custGeom>
            <a:avLst/>
            <a:gdLst>
              <a:gd name="connsiteX0" fmla="*/ 0 w 5138928"/>
              <a:gd name="connsiteY0" fmla="*/ 1241997 h 2483993"/>
              <a:gd name="connsiteX1" fmla="*/ 2569464 w 5138928"/>
              <a:gd name="connsiteY1" fmla="*/ 0 h 2483993"/>
              <a:gd name="connsiteX2" fmla="*/ 5138928 w 5138928"/>
              <a:gd name="connsiteY2" fmla="*/ 1241997 h 2483993"/>
              <a:gd name="connsiteX3" fmla="*/ 2569464 w 5138928"/>
              <a:gd name="connsiteY3" fmla="*/ 2483994 h 2483993"/>
              <a:gd name="connsiteX4" fmla="*/ 0 w 5138928"/>
              <a:gd name="connsiteY4" fmla="*/ 1241997 h 2483993"/>
              <a:gd name="connsiteX0" fmla="*/ 2569464 w 5138928"/>
              <a:gd name="connsiteY0" fmla="*/ 0 h 2483994"/>
              <a:gd name="connsiteX1" fmla="*/ 5138928 w 5138928"/>
              <a:gd name="connsiteY1" fmla="*/ 1241997 h 2483994"/>
              <a:gd name="connsiteX2" fmla="*/ 2569464 w 5138928"/>
              <a:gd name="connsiteY2" fmla="*/ 2483994 h 2483994"/>
              <a:gd name="connsiteX3" fmla="*/ 0 w 5138928"/>
              <a:gd name="connsiteY3" fmla="*/ 1241997 h 2483994"/>
              <a:gd name="connsiteX4" fmla="*/ 2660904 w 5138928"/>
              <a:gd name="connsiteY4" fmla="*/ 91440 h 2483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8928" h="2483994">
                <a:moveTo>
                  <a:pt x="2569464" y="0"/>
                </a:moveTo>
                <a:cubicBezTo>
                  <a:pt x="3988540" y="0"/>
                  <a:pt x="5138928" y="556061"/>
                  <a:pt x="5138928" y="1241997"/>
                </a:cubicBezTo>
                <a:cubicBezTo>
                  <a:pt x="5138928" y="1927933"/>
                  <a:pt x="3988540" y="2483994"/>
                  <a:pt x="2569464" y="2483994"/>
                </a:cubicBezTo>
                <a:cubicBezTo>
                  <a:pt x="1150388" y="2483994"/>
                  <a:pt x="0" y="1927933"/>
                  <a:pt x="0" y="1241997"/>
                </a:cubicBezTo>
                <a:cubicBezTo>
                  <a:pt x="0" y="556061"/>
                  <a:pt x="1150388" y="0"/>
                  <a:pt x="2660904" y="9144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5493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Enigma </a:t>
            </a:r>
            <a:r>
              <a:rPr lang="en-US" dirty="0" err="1"/>
              <a:t>breken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Alle</a:t>
            </a:r>
            <a:r>
              <a:rPr lang="en-US" dirty="0"/>
              <a:t> </a:t>
            </a:r>
            <a:r>
              <a:rPr lang="en-US" dirty="0" err="1"/>
              <a:t>combinaties</a:t>
            </a:r>
            <a:r>
              <a:rPr lang="en-US" dirty="0"/>
              <a:t> die je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instellen</a:t>
            </a:r>
            <a:r>
              <a:rPr lang="en-US" dirty="0"/>
              <a:t> </a:t>
            </a:r>
            <a:r>
              <a:rPr lang="en-US" dirty="0" err="1"/>
              <a:t>leidt</a:t>
            </a:r>
            <a:r>
              <a:rPr lang="en-US" dirty="0"/>
              <a:t> tot </a:t>
            </a:r>
            <a:r>
              <a:rPr lang="en-US" dirty="0" err="1"/>
              <a:t>een</a:t>
            </a:r>
            <a:r>
              <a:rPr lang="en-US" dirty="0"/>
              <a:t> heel </a:t>
            </a:r>
            <a:r>
              <a:rPr lang="en-US" dirty="0" err="1"/>
              <a:t>hoog</a:t>
            </a:r>
            <a:r>
              <a:rPr lang="en-US" dirty="0"/>
              <a:t> </a:t>
            </a:r>
            <a:r>
              <a:rPr lang="en-US" dirty="0" err="1"/>
              <a:t>aantal</a:t>
            </a:r>
            <a:r>
              <a:rPr lang="en-US" dirty="0"/>
              <a:t> </a:t>
            </a:r>
            <a:r>
              <a:rPr lang="en-US" dirty="0" err="1"/>
              <a:t>mogelijke</a:t>
            </a:r>
            <a:r>
              <a:rPr lang="en-US" dirty="0"/>
              <a:t> </a:t>
            </a:r>
            <a:r>
              <a:rPr lang="en-US" dirty="0" err="1"/>
              <a:t>sleutels</a:t>
            </a:r>
            <a:endParaRPr lang="en-US" dirty="0"/>
          </a:p>
          <a:p>
            <a:r>
              <a:rPr lang="en-US" i="1" dirty="0" err="1"/>
              <a:t>Walzenlage</a:t>
            </a:r>
            <a:r>
              <a:rPr lang="en-US" dirty="0"/>
              <a:t>: 60 </a:t>
            </a:r>
            <a:r>
              <a:rPr lang="en-US" dirty="0" err="1"/>
              <a:t>mogelijkheden</a:t>
            </a:r>
            <a:endParaRPr lang="en-US" dirty="0"/>
          </a:p>
          <a:p>
            <a:r>
              <a:rPr lang="en-US" i="1" dirty="0" err="1"/>
              <a:t>Steckerbrett</a:t>
            </a:r>
            <a:r>
              <a:rPr lang="en-US" dirty="0"/>
              <a:t>: </a:t>
            </a:r>
            <a:r>
              <a:rPr lang="is-IS" dirty="0"/>
              <a:t>150.738.274.937.250</a:t>
            </a:r>
            <a:r>
              <a:rPr lang="en-US" dirty="0"/>
              <a:t> </a:t>
            </a:r>
            <a:r>
              <a:rPr lang="en-US" dirty="0" err="1"/>
              <a:t>mogelijkheden</a:t>
            </a:r>
            <a:endParaRPr lang="en-US" dirty="0"/>
          </a:p>
          <a:p>
            <a:r>
              <a:rPr lang="en-US" i="1" dirty="0" err="1"/>
              <a:t>Ringstellung</a:t>
            </a:r>
            <a:r>
              <a:rPr lang="en-US" dirty="0"/>
              <a:t>: 17.576 </a:t>
            </a:r>
            <a:r>
              <a:rPr lang="en-US" dirty="0" err="1"/>
              <a:t>mogelijkheden</a:t>
            </a:r>
            <a:endParaRPr lang="en-US" dirty="0"/>
          </a:p>
          <a:p>
            <a:r>
              <a:rPr lang="en-US" dirty="0" err="1"/>
              <a:t>Alles</a:t>
            </a:r>
            <a:r>
              <a:rPr lang="en-US" dirty="0"/>
              <a:t> </a:t>
            </a:r>
            <a:r>
              <a:rPr lang="en-US" dirty="0" err="1"/>
              <a:t>gecombineerd</a:t>
            </a:r>
            <a:r>
              <a:rPr lang="en-US" dirty="0"/>
              <a:t>: </a:t>
            </a:r>
            <a:r>
              <a:rPr lang="is-IS" dirty="0"/>
              <a:t>158.962.555.217.826.360.000 (158 triljoen, of 158 miljoen miljoen miljoen) mogelijkheden</a:t>
            </a:r>
            <a:endParaRPr lang="en-US" dirty="0"/>
          </a:p>
          <a:p>
            <a:r>
              <a:rPr lang="en-US" dirty="0"/>
              <a:t>Dan is de </a:t>
            </a:r>
            <a:r>
              <a:rPr lang="en-US" i="1" dirty="0" err="1"/>
              <a:t>Grundstellung</a:t>
            </a:r>
            <a:r>
              <a:rPr lang="en-US" dirty="0"/>
              <a:t> nog </a:t>
            </a:r>
            <a:r>
              <a:rPr lang="en-US" dirty="0" err="1"/>
              <a:t>niet</a:t>
            </a:r>
            <a:r>
              <a:rPr lang="en-US" dirty="0"/>
              <a:t> </a:t>
            </a:r>
            <a:r>
              <a:rPr lang="en-US" dirty="0" err="1"/>
              <a:t>eens</a:t>
            </a:r>
            <a:r>
              <a:rPr lang="en-US" dirty="0"/>
              <a:t> </a:t>
            </a:r>
            <a:r>
              <a:rPr lang="en-US" dirty="0" err="1"/>
              <a:t>meegerekend</a:t>
            </a:r>
            <a:endParaRPr lang="is-IS" dirty="0"/>
          </a:p>
        </p:txBody>
      </p:sp>
    </p:spTree>
    <p:extLst>
      <p:ext uri="{BB962C8B-B14F-4D97-AF65-F5344CB8AC3E}">
        <p14:creationId xmlns:p14="http://schemas.microsoft.com/office/powerpoint/2010/main" val="18177658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Enigma </a:t>
            </a:r>
            <a:r>
              <a:rPr lang="en-US" dirty="0" err="1"/>
              <a:t>breken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Polen</a:t>
            </a:r>
            <a:r>
              <a:rPr lang="en-US" dirty="0"/>
              <a:t> </a:t>
            </a:r>
            <a:r>
              <a:rPr lang="en-US" dirty="0" err="1"/>
              <a:t>voelde</a:t>
            </a:r>
            <a:r>
              <a:rPr lang="en-US" dirty="0"/>
              <a:t> </a:t>
            </a:r>
            <a:r>
              <a:rPr lang="en-US" dirty="0" err="1"/>
              <a:t>zich</a:t>
            </a:r>
            <a:r>
              <a:rPr lang="en-US" dirty="0"/>
              <a:t> </a:t>
            </a:r>
            <a:r>
              <a:rPr lang="en-US" dirty="0" err="1"/>
              <a:t>bedreigd</a:t>
            </a:r>
            <a:r>
              <a:rPr lang="en-US" dirty="0"/>
              <a:t> door </a:t>
            </a:r>
            <a:r>
              <a:rPr lang="en-US" dirty="0" err="1"/>
              <a:t>Duitsland</a:t>
            </a:r>
            <a:endParaRPr lang="en-US" dirty="0"/>
          </a:p>
          <a:p>
            <a:r>
              <a:rPr lang="en-US" i="1" dirty="0" err="1"/>
              <a:t>Biuro</a:t>
            </a:r>
            <a:r>
              <a:rPr lang="en-US" i="1" dirty="0"/>
              <a:t> </a:t>
            </a:r>
            <a:r>
              <a:rPr lang="en-US" i="1" dirty="0" err="1"/>
              <a:t>Szyfrów</a:t>
            </a:r>
            <a:r>
              <a:rPr lang="en-US" dirty="0"/>
              <a:t>: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instituut</a:t>
            </a:r>
            <a:r>
              <a:rPr lang="en-US" dirty="0"/>
              <a:t> om </a:t>
            </a:r>
            <a:r>
              <a:rPr lang="en-US" dirty="0" err="1"/>
              <a:t>Duitse</a:t>
            </a:r>
            <a:r>
              <a:rPr lang="en-US" dirty="0"/>
              <a:t> codes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breken</a:t>
            </a:r>
            <a:endParaRPr lang="en-US" dirty="0"/>
          </a:p>
          <a:p>
            <a:r>
              <a:rPr lang="en-US" dirty="0"/>
              <a:t>Marian Rejewski: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wiskundige</a:t>
            </a:r>
            <a:r>
              <a:rPr lang="en-US" dirty="0"/>
              <a:t> van de </a:t>
            </a:r>
            <a:r>
              <a:rPr lang="en-US" dirty="0" err="1"/>
              <a:t>universiteit</a:t>
            </a:r>
            <a:r>
              <a:rPr lang="en-US" dirty="0"/>
              <a:t> van </a:t>
            </a:r>
            <a:r>
              <a:rPr lang="en-US" dirty="0" err="1"/>
              <a:t>Poznań</a:t>
            </a:r>
            <a:endParaRPr lang="en-US" dirty="0"/>
          </a:p>
          <a:p>
            <a:r>
              <a:rPr lang="en-US" dirty="0" err="1"/>
              <a:t>Alles</a:t>
            </a:r>
            <a:r>
              <a:rPr lang="en-US" dirty="0"/>
              <a:t> </a:t>
            </a:r>
            <a:r>
              <a:rPr lang="en-US" dirty="0" err="1"/>
              <a:t>tegelijk</a:t>
            </a:r>
            <a:r>
              <a:rPr lang="en-US" dirty="0"/>
              <a:t> kraken is </a:t>
            </a:r>
            <a:r>
              <a:rPr lang="en-US" dirty="0" err="1"/>
              <a:t>niet</a:t>
            </a:r>
            <a:r>
              <a:rPr lang="en-US" dirty="0"/>
              <a:t> </a:t>
            </a:r>
            <a:r>
              <a:rPr lang="en-US" dirty="0" err="1"/>
              <a:t>haalbaar</a:t>
            </a:r>
            <a:endParaRPr lang="en-US" dirty="0"/>
          </a:p>
          <a:p>
            <a:r>
              <a:rPr lang="en-US" dirty="0"/>
              <a:t>Wat </a:t>
            </a:r>
            <a:r>
              <a:rPr lang="en-US" dirty="0" err="1"/>
              <a:t>als</a:t>
            </a:r>
            <a:r>
              <a:rPr lang="en-US" dirty="0"/>
              <a:t> je de </a:t>
            </a:r>
            <a:r>
              <a:rPr lang="en-US" dirty="0" err="1"/>
              <a:t>rotorinstellingen</a:t>
            </a:r>
            <a:r>
              <a:rPr lang="en-US" dirty="0"/>
              <a:t>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zou</a:t>
            </a:r>
            <a:r>
              <a:rPr lang="en-US" dirty="0"/>
              <a:t> </a:t>
            </a:r>
            <a:r>
              <a:rPr lang="en-US" dirty="0" err="1"/>
              <a:t>kunnen</a:t>
            </a:r>
            <a:r>
              <a:rPr lang="en-US" dirty="0"/>
              <a:t> </a:t>
            </a:r>
            <a:r>
              <a:rPr lang="en-US" dirty="0" err="1"/>
              <a:t>breken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4977561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Karakteristiekenmethode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Duitse</a:t>
            </a:r>
            <a:r>
              <a:rPr lang="en-US" dirty="0"/>
              <a:t> radio-operators </a:t>
            </a:r>
            <a:r>
              <a:rPr lang="en-US" dirty="0" err="1"/>
              <a:t>kregen</a:t>
            </a:r>
            <a:r>
              <a:rPr lang="en-US" dirty="0"/>
              <a:t> </a:t>
            </a:r>
            <a:r>
              <a:rPr lang="en-US" dirty="0" err="1"/>
              <a:t>maandelijks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nieuw</a:t>
            </a:r>
            <a:r>
              <a:rPr lang="en-US" dirty="0"/>
              <a:t> </a:t>
            </a:r>
            <a:r>
              <a:rPr lang="en-US" dirty="0" err="1"/>
              <a:t>blad</a:t>
            </a:r>
            <a:r>
              <a:rPr lang="en-US" dirty="0"/>
              <a:t> met </a:t>
            </a:r>
            <a:r>
              <a:rPr lang="en-US" dirty="0" err="1"/>
              <a:t>instellingen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Enigma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3418549"/>
            <a:ext cx="12205856" cy="3439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2863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Karakteristiekenmethode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Voor</a:t>
            </a:r>
            <a:r>
              <a:rPr lang="en-US" dirty="0"/>
              <a:t> elk </a:t>
            </a:r>
            <a:r>
              <a:rPr lang="en-US" dirty="0" err="1"/>
              <a:t>bericht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nieuwe</a:t>
            </a:r>
            <a:r>
              <a:rPr lang="en-US" dirty="0"/>
              <a:t> </a:t>
            </a:r>
            <a:r>
              <a:rPr lang="en-US" i="1" dirty="0" err="1"/>
              <a:t>Grundstellung</a:t>
            </a:r>
            <a:endParaRPr lang="en-US" dirty="0"/>
          </a:p>
          <a:p>
            <a:r>
              <a:rPr lang="en-US" dirty="0" err="1"/>
              <a:t>Versleuteld</a:t>
            </a:r>
            <a:r>
              <a:rPr lang="en-US" dirty="0"/>
              <a:t> met de </a:t>
            </a:r>
            <a:r>
              <a:rPr lang="en-US" i="1" dirty="0" err="1"/>
              <a:t>Grundstellung</a:t>
            </a:r>
            <a:r>
              <a:rPr lang="en-US" dirty="0"/>
              <a:t> van de dag</a:t>
            </a:r>
          </a:p>
          <a:p>
            <a:r>
              <a:rPr lang="en-US" dirty="0" err="1"/>
              <a:t>Dubbel</a:t>
            </a:r>
            <a:r>
              <a:rPr lang="en-US" dirty="0"/>
              <a:t> </a:t>
            </a:r>
            <a:r>
              <a:rPr lang="en-US" dirty="0" err="1"/>
              <a:t>verstuurd</a:t>
            </a:r>
            <a:r>
              <a:rPr lang="en-US" dirty="0"/>
              <a:t> om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zorgen</a:t>
            </a:r>
            <a:r>
              <a:rPr lang="en-US" dirty="0"/>
              <a:t> </a:t>
            </a:r>
            <a:r>
              <a:rPr lang="en-US" dirty="0" err="1"/>
              <a:t>dat</a:t>
            </a:r>
            <a:r>
              <a:rPr lang="en-US" dirty="0"/>
              <a:t> het </a:t>
            </a:r>
            <a:r>
              <a:rPr lang="en-US" dirty="0" err="1"/>
              <a:t>goed</a:t>
            </a:r>
            <a:r>
              <a:rPr lang="en-US" dirty="0"/>
              <a:t> </a:t>
            </a:r>
            <a:r>
              <a:rPr lang="en-US" dirty="0" err="1"/>
              <a:t>overkwam</a:t>
            </a:r>
            <a:endParaRPr lang="en-US" dirty="0"/>
          </a:p>
          <a:p>
            <a:r>
              <a:rPr lang="en-US" dirty="0" err="1"/>
              <a:t>Deze</a:t>
            </a:r>
            <a:r>
              <a:rPr lang="en-US" dirty="0"/>
              <a:t> </a:t>
            </a:r>
            <a:r>
              <a:rPr lang="en-US" dirty="0" err="1"/>
              <a:t>kennis</a:t>
            </a:r>
            <a:r>
              <a:rPr lang="en-US" dirty="0"/>
              <a:t> </a:t>
            </a:r>
            <a:r>
              <a:rPr lang="en-US" dirty="0" err="1"/>
              <a:t>kon</a:t>
            </a:r>
            <a:r>
              <a:rPr lang="en-US" dirty="0"/>
              <a:t> Rejewski </a:t>
            </a:r>
            <a:r>
              <a:rPr lang="en-US" dirty="0" err="1"/>
              <a:t>gebruiken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68493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Karakteristiekenmethode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Bekend</a:t>
            </a:r>
            <a:r>
              <a:rPr lang="en-US" dirty="0"/>
              <a:t> is </a:t>
            </a:r>
            <a:r>
              <a:rPr lang="en-US" dirty="0" err="1"/>
              <a:t>dat</a:t>
            </a:r>
            <a:r>
              <a:rPr lang="en-US" dirty="0"/>
              <a:t> de </a:t>
            </a:r>
            <a:r>
              <a:rPr lang="en-US" dirty="0" err="1"/>
              <a:t>eerste</a:t>
            </a:r>
            <a:r>
              <a:rPr lang="en-US" dirty="0"/>
              <a:t> letter </a:t>
            </a:r>
            <a:r>
              <a:rPr lang="en-US" dirty="0" err="1"/>
              <a:t>hetzelfde</a:t>
            </a:r>
            <a:r>
              <a:rPr lang="en-US" dirty="0"/>
              <a:t> is </a:t>
            </a:r>
            <a:r>
              <a:rPr lang="en-US" dirty="0" err="1"/>
              <a:t>als</a:t>
            </a:r>
            <a:r>
              <a:rPr lang="en-US" dirty="0"/>
              <a:t> de </a:t>
            </a:r>
            <a:r>
              <a:rPr lang="en-US" dirty="0" err="1"/>
              <a:t>vierde</a:t>
            </a:r>
            <a:r>
              <a:rPr lang="en-US" dirty="0"/>
              <a:t> letter</a:t>
            </a:r>
          </a:p>
          <a:p>
            <a:r>
              <a:rPr lang="en-US" dirty="0" err="1"/>
              <a:t>Ook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de </a:t>
            </a:r>
            <a:r>
              <a:rPr lang="en-US" dirty="0" err="1"/>
              <a:t>tweede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de </a:t>
            </a:r>
            <a:r>
              <a:rPr lang="en-US" dirty="0" err="1"/>
              <a:t>vijfde</a:t>
            </a:r>
            <a:r>
              <a:rPr lang="en-US" dirty="0"/>
              <a:t>, </a:t>
            </a:r>
            <a:r>
              <a:rPr lang="en-US" dirty="0" err="1"/>
              <a:t>en</a:t>
            </a:r>
            <a:r>
              <a:rPr lang="en-US" dirty="0"/>
              <a:t> de </a:t>
            </a:r>
            <a:r>
              <a:rPr lang="en-US" dirty="0" err="1"/>
              <a:t>derde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de </a:t>
            </a:r>
            <a:r>
              <a:rPr lang="en-US" dirty="0" err="1"/>
              <a:t>zesde</a:t>
            </a:r>
            <a:endParaRPr lang="en-US" dirty="0"/>
          </a:p>
          <a:p>
            <a:r>
              <a:rPr lang="en-US" dirty="0"/>
              <a:t>Per </a:t>
            </a:r>
            <a:r>
              <a:rPr lang="en-US" dirty="0" err="1"/>
              <a:t>paar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tabel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</a:t>
            </a:r>
            <a:r>
              <a:rPr lang="en-US" dirty="0" err="1"/>
              <a:t>deze</a:t>
            </a:r>
            <a:r>
              <a:rPr lang="en-US" dirty="0"/>
              <a:t> </a:t>
            </a:r>
            <a:r>
              <a:rPr lang="en-US" dirty="0" err="1"/>
              <a:t>relaties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186292" y="4214192"/>
            <a:ext cx="5819415" cy="954107"/>
          </a:xfrm>
          <a:prstGeom prst="rect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2"/>
                </a:solidFill>
                <a:latin typeface="Lucida Console" charset="0"/>
                <a:ea typeface="Lucida Console" charset="0"/>
                <a:cs typeface="Lucida Console" charset="0"/>
              </a:rPr>
              <a:t>ABCDEFGHIJKLMNOPQRSTUVWXYZNSYQTICHAFEXJPULWRZKGOVMDB</a:t>
            </a:r>
          </a:p>
        </p:txBody>
      </p:sp>
    </p:spTree>
    <p:extLst>
      <p:ext uri="{BB962C8B-B14F-4D97-AF65-F5344CB8AC3E}">
        <p14:creationId xmlns:p14="http://schemas.microsoft.com/office/powerpoint/2010/main" val="276315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Karakteristiekenmethode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Bekend</a:t>
            </a:r>
            <a:r>
              <a:rPr lang="en-US" dirty="0"/>
              <a:t> is </a:t>
            </a:r>
            <a:r>
              <a:rPr lang="en-US" dirty="0" err="1"/>
              <a:t>dat</a:t>
            </a:r>
            <a:r>
              <a:rPr lang="en-US" dirty="0"/>
              <a:t> de </a:t>
            </a:r>
            <a:r>
              <a:rPr lang="en-US" dirty="0" err="1"/>
              <a:t>eerste</a:t>
            </a:r>
            <a:r>
              <a:rPr lang="en-US" dirty="0"/>
              <a:t> letter </a:t>
            </a:r>
            <a:r>
              <a:rPr lang="en-US" dirty="0" err="1"/>
              <a:t>hetzelfde</a:t>
            </a:r>
            <a:r>
              <a:rPr lang="en-US" dirty="0"/>
              <a:t> is </a:t>
            </a:r>
            <a:r>
              <a:rPr lang="en-US" dirty="0" err="1"/>
              <a:t>als</a:t>
            </a:r>
            <a:r>
              <a:rPr lang="en-US" dirty="0"/>
              <a:t> de </a:t>
            </a:r>
            <a:r>
              <a:rPr lang="en-US" dirty="0" err="1"/>
              <a:t>vierde</a:t>
            </a:r>
            <a:r>
              <a:rPr lang="en-US" dirty="0"/>
              <a:t> letter</a:t>
            </a:r>
          </a:p>
          <a:p>
            <a:r>
              <a:rPr lang="en-US" dirty="0" err="1"/>
              <a:t>Ook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de </a:t>
            </a:r>
            <a:r>
              <a:rPr lang="en-US" dirty="0" err="1"/>
              <a:t>tweede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de </a:t>
            </a:r>
            <a:r>
              <a:rPr lang="en-US" dirty="0" err="1"/>
              <a:t>vijfde</a:t>
            </a:r>
            <a:r>
              <a:rPr lang="en-US" dirty="0"/>
              <a:t>, </a:t>
            </a:r>
            <a:r>
              <a:rPr lang="en-US" dirty="0" err="1"/>
              <a:t>en</a:t>
            </a:r>
            <a:r>
              <a:rPr lang="en-US" dirty="0"/>
              <a:t> de </a:t>
            </a:r>
            <a:r>
              <a:rPr lang="en-US" dirty="0" err="1"/>
              <a:t>derde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de </a:t>
            </a:r>
            <a:r>
              <a:rPr lang="en-US" dirty="0" err="1"/>
              <a:t>zesde</a:t>
            </a:r>
            <a:endParaRPr lang="en-US" dirty="0"/>
          </a:p>
          <a:p>
            <a:r>
              <a:rPr lang="en-US" dirty="0"/>
              <a:t>Per </a:t>
            </a:r>
            <a:r>
              <a:rPr lang="en-US" dirty="0" err="1"/>
              <a:t>paar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tabel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</a:t>
            </a:r>
            <a:r>
              <a:rPr lang="en-US" dirty="0" err="1"/>
              <a:t>deze</a:t>
            </a:r>
            <a:r>
              <a:rPr lang="en-US" dirty="0"/>
              <a:t> </a:t>
            </a:r>
            <a:r>
              <a:rPr lang="en-US" dirty="0" err="1"/>
              <a:t>relaties</a:t>
            </a:r>
            <a:endParaRPr lang="en-US" dirty="0"/>
          </a:p>
          <a:p>
            <a:r>
              <a:rPr lang="en-US" dirty="0" err="1"/>
              <a:t>Cykels</a:t>
            </a:r>
            <a:r>
              <a:rPr lang="en-US" dirty="0"/>
              <a:t> </a:t>
            </a:r>
            <a:r>
              <a:rPr lang="en-US" dirty="0" err="1"/>
              <a:t>zoeken</a:t>
            </a:r>
            <a:r>
              <a:rPr lang="en-US" dirty="0"/>
              <a:t> in </a:t>
            </a:r>
            <a:r>
              <a:rPr lang="en-US" dirty="0" err="1"/>
              <a:t>meerdere</a:t>
            </a:r>
            <a:r>
              <a:rPr lang="en-US" dirty="0"/>
              <a:t> </a:t>
            </a:r>
            <a:r>
              <a:rPr lang="en-US" dirty="0" err="1"/>
              <a:t>berichten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186292" y="4214192"/>
            <a:ext cx="5819415" cy="954107"/>
          </a:xfrm>
          <a:prstGeom prst="rect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2"/>
                </a:solidFill>
                <a:latin typeface="Lucida Console" charset="0"/>
                <a:ea typeface="Lucida Console" charset="0"/>
                <a:cs typeface="Lucida Console" charset="0"/>
              </a:rPr>
              <a:t>ABCDEFGHIJKLMNOPQRSTUVWXYZNSYQTICHAFEXJPULWRZKGOVMDB</a:t>
            </a:r>
          </a:p>
        </p:txBody>
      </p:sp>
      <p:sp>
        <p:nvSpPr>
          <p:cNvPr id="4" name="Oval 3"/>
          <p:cNvSpPr/>
          <p:nvPr/>
        </p:nvSpPr>
        <p:spPr>
          <a:xfrm>
            <a:off x="3339549" y="4134654"/>
            <a:ext cx="516836" cy="1113182"/>
          </a:xfrm>
          <a:custGeom>
            <a:avLst/>
            <a:gdLst>
              <a:gd name="connsiteX0" fmla="*/ 0 w 516835"/>
              <a:gd name="connsiteY0" fmla="*/ 556591 h 1113182"/>
              <a:gd name="connsiteX1" fmla="*/ 258418 w 516835"/>
              <a:gd name="connsiteY1" fmla="*/ 0 h 1113182"/>
              <a:gd name="connsiteX2" fmla="*/ 516836 w 516835"/>
              <a:gd name="connsiteY2" fmla="*/ 556591 h 1113182"/>
              <a:gd name="connsiteX3" fmla="*/ 258418 w 516835"/>
              <a:gd name="connsiteY3" fmla="*/ 1113182 h 1113182"/>
              <a:gd name="connsiteX4" fmla="*/ 0 w 516835"/>
              <a:gd name="connsiteY4" fmla="*/ 556591 h 1113182"/>
              <a:gd name="connsiteX0" fmla="*/ 258418 w 516836"/>
              <a:gd name="connsiteY0" fmla="*/ 0 h 1113182"/>
              <a:gd name="connsiteX1" fmla="*/ 516836 w 516836"/>
              <a:gd name="connsiteY1" fmla="*/ 556591 h 1113182"/>
              <a:gd name="connsiteX2" fmla="*/ 258418 w 516836"/>
              <a:gd name="connsiteY2" fmla="*/ 1113182 h 1113182"/>
              <a:gd name="connsiteX3" fmla="*/ 0 w 516836"/>
              <a:gd name="connsiteY3" fmla="*/ 556591 h 1113182"/>
              <a:gd name="connsiteX4" fmla="*/ 349858 w 516836"/>
              <a:gd name="connsiteY4" fmla="*/ 91440 h 1113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6836" h="1113182">
                <a:moveTo>
                  <a:pt x="258418" y="0"/>
                </a:moveTo>
                <a:cubicBezTo>
                  <a:pt x="401138" y="0"/>
                  <a:pt x="516836" y="249194"/>
                  <a:pt x="516836" y="556591"/>
                </a:cubicBezTo>
                <a:cubicBezTo>
                  <a:pt x="516836" y="863988"/>
                  <a:pt x="401138" y="1113182"/>
                  <a:pt x="258418" y="1113182"/>
                </a:cubicBezTo>
                <a:cubicBezTo>
                  <a:pt x="115698" y="1113182"/>
                  <a:pt x="0" y="863988"/>
                  <a:pt x="0" y="556591"/>
                </a:cubicBezTo>
                <a:cubicBezTo>
                  <a:pt x="0" y="249194"/>
                  <a:pt x="115698" y="0"/>
                  <a:pt x="349858" y="9144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3"/>
          <p:cNvSpPr/>
          <p:nvPr/>
        </p:nvSpPr>
        <p:spPr>
          <a:xfrm>
            <a:off x="6949108" y="4134605"/>
            <a:ext cx="516836" cy="1113182"/>
          </a:xfrm>
          <a:custGeom>
            <a:avLst/>
            <a:gdLst>
              <a:gd name="connsiteX0" fmla="*/ 0 w 516835"/>
              <a:gd name="connsiteY0" fmla="*/ 556591 h 1113182"/>
              <a:gd name="connsiteX1" fmla="*/ 258418 w 516835"/>
              <a:gd name="connsiteY1" fmla="*/ 0 h 1113182"/>
              <a:gd name="connsiteX2" fmla="*/ 516836 w 516835"/>
              <a:gd name="connsiteY2" fmla="*/ 556591 h 1113182"/>
              <a:gd name="connsiteX3" fmla="*/ 258418 w 516835"/>
              <a:gd name="connsiteY3" fmla="*/ 1113182 h 1113182"/>
              <a:gd name="connsiteX4" fmla="*/ 0 w 516835"/>
              <a:gd name="connsiteY4" fmla="*/ 556591 h 1113182"/>
              <a:gd name="connsiteX0" fmla="*/ 258418 w 516836"/>
              <a:gd name="connsiteY0" fmla="*/ 0 h 1113182"/>
              <a:gd name="connsiteX1" fmla="*/ 516836 w 516836"/>
              <a:gd name="connsiteY1" fmla="*/ 556591 h 1113182"/>
              <a:gd name="connsiteX2" fmla="*/ 258418 w 516836"/>
              <a:gd name="connsiteY2" fmla="*/ 1113182 h 1113182"/>
              <a:gd name="connsiteX3" fmla="*/ 0 w 516836"/>
              <a:gd name="connsiteY3" fmla="*/ 556591 h 1113182"/>
              <a:gd name="connsiteX4" fmla="*/ 349858 w 516836"/>
              <a:gd name="connsiteY4" fmla="*/ 91440 h 1113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6836" h="1113182">
                <a:moveTo>
                  <a:pt x="258418" y="0"/>
                </a:moveTo>
                <a:cubicBezTo>
                  <a:pt x="401138" y="0"/>
                  <a:pt x="516836" y="249194"/>
                  <a:pt x="516836" y="556591"/>
                </a:cubicBezTo>
                <a:cubicBezTo>
                  <a:pt x="516836" y="863988"/>
                  <a:pt x="401138" y="1113182"/>
                  <a:pt x="258418" y="1113182"/>
                </a:cubicBezTo>
                <a:cubicBezTo>
                  <a:pt x="115698" y="1113182"/>
                  <a:pt x="0" y="863988"/>
                  <a:pt x="0" y="556591"/>
                </a:cubicBezTo>
                <a:cubicBezTo>
                  <a:pt x="0" y="249194"/>
                  <a:pt x="115698" y="0"/>
                  <a:pt x="349858" y="9144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3"/>
          <p:cNvSpPr/>
          <p:nvPr/>
        </p:nvSpPr>
        <p:spPr>
          <a:xfrm>
            <a:off x="8474364" y="4134605"/>
            <a:ext cx="516836" cy="1113182"/>
          </a:xfrm>
          <a:custGeom>
            <a:avLst/>
            <a:gdLst>
              <a:gd name="connsiteX0" fmla="*/ 0 w 516835"/>
              <a:gd name="connsiteY0" fmla="*/ 556591 h 1113182"/>
              <a:gd name="connsiteX1" fmla="*/ 258418 w 516835"/>
              <a:gd name="connsiteY1" fmla="*/ 0 h 1113182"/>
              <a:gd name="connsiteX2" fmla="*/ 516836 w 516835"/>
              <a:gd name="connsiteY2" fmla="*/ 556591 h 1113182"/>
              <a:gd name="connsiteX3" fmla="*/ 258418 w 516835"/>
              <a:gd name="connsiteY3" fmla="*/ 1113182 h 1113182"/>
              <a:gd name="connsiteX4" fmla="*/ 0 w 516835"/>
              <a:gd name="connsiteY4" fmla="*/ 556591 h 1113182"/>
              <a:gd name="connsiteX0" fmla="*/ 258418 w 516836"/>
              <a:gd name="connsiteY0" fmla="*/ 0 h 1113182"/>
              <a:gd name="connsiteX1" fmla="*/ 516836 w 516836"/>
              <a:gd name="connsiteY1" fmla="*/ 556591 h 1113182"/>
              <a:gd name="connsiteX2" fmla="*/ 258418 w 516836"/>
              <a:gd name="connsiteY2" fmla="*/ 1113182 h 1113182"/>
              <a:gd name="connsiteX3" fmla="*/ 0 w 516836"/>
              <a:gd name="connsiteY3" fmla="*/ 556591 h 1113182"/>
              <a:gd name="connsiteX4" fmla="*/ 349858 w 516836"/>
              <a:gd name="connsiteY4" fmla="*/ 91440 h 1113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6836" h="1113182">
                <a:moveTo>
                  <a:pt x="258418" y="0"/>
                </a:moveTo>
                <a:cubicBezTo>
                  <a:pt x="401138" y="0"/>
                  <a:pt x="516836" y="249194"/>
                  <a:pt x="516836" y="556591"/>
                </a:cubicBezTo>
                <a:cubicBezTo>
                  <a:pt x="516836" y="863988"/>
                  <a:pt x="401138" y="1113182"/>
                  <a:pt x="258418" y="1113182"/>
                </a:cubicBezTo>
                <a:cubicBezTo>
                  <a:pt x="115698" y="1113182"/>
                  <a:pt x="0" y="863988"/>
                  <a:pt x="0" y="556591"/>
                </a:cubicBezTo>
                <a:cubicBezTo>
                  <a:pt x="0" y="249194"/>
                  <a:pt x="115698" y="0"/>
                  <a:pt x="349858" y="9144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38200" y="5298056"/>
            <a:ext cx="10515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accent2"/>
                </a:solidFill>
                <a:latin typeface="Lucida Console" charset="0"/>
                <a:ea typeface="Lucida Console" charset="0"/>
                <a:cs typeface="Lucida Console" charset="0"/>
              </a:rPr>
              <a:t>(BSZ)(</a:t>
            </a:r>
            <a:r>
              <a:rPr lang="ro-RO" sz="3200" dirty="0">
                <a:solidFill>
                  <a:schemeClr val="accent2"/>
                </a:solidFill>
                <a:latin typeface="Lucida Console" charset="0"/>
                <a:ea typeface="Lucida Console" charset="0"/>
                <a:cs typeface="Lucida Console" charset="0"/>
              </a:rPr>
              <a:t>ANPLXMJFI)(</a:t>
            </a:r>
            <a:r>
              <a:rPr lang="en-US" sz="3200" dirty="0">
                <a:solidFill>
                  <a:schemeClr val="accent2"/>
                </a:solidFill>
                <a:latin typeface="Lucida Console" charset="0"/>
                <a:ea typeface="Lucida Console" charset="0"/>
                <a:cs typeface="Lucida Console" charset="0"/>
              </a:rPr>
              <a:t>CYDQWVOUG)(ETK)(H)(R)</a:t>
            </a:r>
          </a:p>
        </p:txBody>
      </p:sp>
    </p:spTree>
    <p:extLst>
      <p:ext uri="{BB962C8B-B14F-4D97-AF65-F5344CB8AC3E}">
        <p14:creationId xmlns:p14="http://schemas.microsoft.com/office/powerpoint/2010/main" val="1840191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8" grpId="0" animBg="1"/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The Imitation Game - Official Trailer - The Weinstein Company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"/>
            <a:ext cx="12192000" cy="6857845"/>
          </a:xfrm>
        </p:spPr>
      </p:pic>
    </p:spTree>
    <p:extLst>
      <p:ext uri="{BB962C8B-B14F-4D97-AF65-F5344CB8AC3E}">
        <p14:creationId xmlns:p14="http://schemas.microsoft.com/office/powerpoint/2010/main" val="1881038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Karakteristiekenmethode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Alleen</a:t>
            </a:r>
            <a:r>
              <a:rPr lang="en-US" dirty="0"/>
              <a:t> de </a:t>
            </a:r>
            <a:r>
              <a:rPr lang="en-US" dirty="0" err="1"/>
              <a:t>lengte</a:t>
            </a:r>
            <a:r>
              <a:rPr lang="en-US" dirty="0"/>
              <a:t> van de </a:t>
            </a:r>
            <a:r>
              <a:rPr lang="en-US" dirty="0" err="1"/>
              <a:t>cykels</a:t>
            </a:r>
            <a:r>
              <a:rPr lang="en-US" dirty="0"/>
              <a:t> </a:t>
            </a:r>
            <a:r>
              <a:rPr lang="en-US" dirty="0" err="1"/>
              <a:t>gebruiken</a:t>
            </a:r>
            <a:endParaRPr lang="en-US" dirty="0"/>
          </a:p>
          <a:p>
            <a:r>
              <a:rPr lang="en-US" dirty="0" err="1"/>
              <a:t>Alleen</a:t>
            </a:r>
            <a:r>
              <a:rPr lang="en-US" dirty="0"/>
              <a:t> </a:t>
            </a:r>
            <a:r>
              <a:rPr lang="en-US" dirty="0" err="1"/>
              <a:t>afhankelijk</a:t>
            </a:r>
            <a:r>
              <a:rPr lang="en-US" dirty="0"/>
              <a:t> van de </a:t>
            </a:r>
            <a:r>
              <a:rPr lang="en-US" i="1" dirty="0" err="1"/>
              <a:t>Walzenlage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de </a:t>
            </a:r>
            <a:r>
              <a:rPr lang="en-US" i="1" dirty="0" err="1"/>
              <a:t>Grundstellung</a:t>
            </a:r>
            <a:endParaRPr lang="en-US" i="1" dirty="0"/>
          </a:p>
          <a:p>
            <a:r>
              <a:rPr lang="en-US" i="1" dirty="0" err="1"/>
              <a:t>Steckerbrett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i="1" dirty="0" err="1"/>
              <a:t>Ringstellung</a:t>
            </a:r>
            <a:r>
              <a:rPr lang="en-US" i="1" dirty="0"/>
              <a:t> </a:t>
            </a:r>
            <a:r>
              <a:rPr lang="en-US" dirty="0" err="1"/>
              <a:t>passen</a:t>
            </a:r>
            <a:r>
              <a:rPr lang="en-US" dirty="0"/>
              <a:t> de letters in de </a:t>
            </a:r>
            <a:r>
              <a:rPr lang="en-US" dirty="0" err="1"/>
              <a:t>cykels</a:t>
            </a:r>
            <a:r>
              <a:rPr lang="en-US" dirty="0"/>
              <a:t> </a:t>
            </a:r>
            <a:r>
              <a:rPr lang="en-US" dirty="0" err="1"/>
              <a:t>wel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, maar </a:t>
            </a:r>
            <a:r>
              <a:rPr lang="en-US" dirty="0" err="1"/>
              <a:t>niet</a:t>
            </a:r>
            <a:r>
              <a:rPr lang="en-US" dirty="0"/>
              <a:t> de </a:t>
            </a:r>
            <a:r>
              <a:rPr lang="en-US" dirty="0" err="1"/>
              <a:t>lengte</a:t>
            </a:r>
            <a:endParaRPr lang="en-US" dirty="0"/>
          </a:p>
          <a:p>
            <a:r>
              <a:rPr lang="en-US" dirty="0" err="1"/>
              <a:t>Drie</a:t>
            </a:r>
            <a:r>
              <a:rPr lang="en-US" dirty="0"/>
              <a:t> </a:t>
            </a:r>
            <a:r>
              <a:rPr lang="en-US" dirty="0" err="1"/>
              <a:t>mogelijke</a:t>
            </a:r>
            <a:r>
              <a:rPr lang="en-US" dirty="0"/>
              <a:t> </a:t>
            </a:r>
            <a:r>
              <a:rPr lang="en-US" dirty="0" err="1"/>
              <a:t>rotoren</a:t>
            </a:r>
            <a:r>
              <a:rPr lang="en-US" dirty="0"/>
              <a:t> </a:t>
            </a:r>
            <a:r>
              <a:rPr lang="en-US" dirty="0" err="1"/>
              <a:t>dus</a:t>
            </a:r>
            <a:r>
              <a:rPr lang="en-US" dirty="0"/>
              <a:t> 6 </a:t>
            </a:r>
            <a:r>
              <a:rPr lang="en-US" dirty="0" err="1"/>
              <a:t>mogelijkheden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</a:t>
            </a:r>
            <a:r>
              <a:rPr lang="en-US" i="1" dirty="0" err="1"/>
              <a:t>Walzenlage</a:t>
            </a:r>
            <a:endParaRPr lang="en-US" i="1" dirty="0"/>
          </a:p>
          <a:p>
            <a:r>
              <a:rPr lang="is-IS" dirty="0"/>
              <a:t>105.456 mogelijkheden in totaal</a:t>
            </a:r>
          </a:p>
          <a:p>
            <a:r>
              <a:rPr lang="is-IS" dirty="0"/>
              <a:t>Alles uitproberen en in een catalogus opslaan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10558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Karakteristiekenmethode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Gevonden</a:t>
            </a:r>
            <a:r>
              <a:rPr lang="en-US" dirty="0"/>
              <a:t> </a:t>
            </a:r>
            <a:r>
              <a:rPr lang="en-US" dirty="0" err="1"/>
              <a:t>instellingen</a:t>
            </a:r>
            <a:r>
              <a:rPr lang="en-US" dirty="0"/>
              <a:t> </a:t>
            </a:r>
            <a:r>
              <a:rPr lang="en-US" dirty="0" err="1"/>
              <a:t>gebruiken</a:t>
            </a:r>
            <a:r>
              <a:rPr lang="en-US" dirty="0"/>
              <a:t> om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kijken</a:t>
            </a:r>
            <a:r>
              <a:rPr lang="en-US" dirty="0"/>
              <a:t> hoe de letters in de </a:t>
            </a:r>
            <a:r>
              <a:rPr lang="en-US" dirty="0" err="1"/>
              <a:t>cykels</a:t>
            </a:r>
            <a:r>
              <a:rPr lang="en-US" dirty="0"/>
              <a:t> </a:t>
            </a:r>
            <a:r>
              <a:rPr lang="en-US" dirty="0" err="1"/>
              <a:t>eruit</a:t>
            </a:r>
            <a:r>
              <a:rPr lang="en-US" dirty="0"/>
              <a:t> </a:t>
            </a:r>
            <a:r>
              <a:rPr lang="en-US" dirty="0" err="1"/>
              <a:t>komen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zien</a:t>
            </a:r>
            <a:endParaRPr lang="en-US" dirty="0"/>
          </a:p>
          <a:p>
            <a:r>
              <a:rPr lang="en-US" dirty="0" err="1"/>
              <a:t>Dit</a:t>
            </a:r>
            <a:r>
              <a:rPr lang="en-US" dirty="0"/>
              <a:t> </a:t>
            </a:r>
            <a:r>
              <a:rPr lang="en-US" dirty="0" err="1"/>
              <a:t>vergeleken</a:t>
            </a:r>
            <a:r>
              <a:rPr lang="en-US" dirty="0"/>
              <a:t> met de </a:t>
            </a:r>
            <a:r>
              <a:rPr lang="en-US" dirty="0" err="1"/>
              <a:t>gevonden</a:t>
            </a:r>
            <a:r>
              <a:rPr lang="en-US" dirty="0"/>
              <a:t> </a:t>
            </a:r>
            <a:r>
              <a:rPr lang="en-US" dirty="0" err="1"/>
              <a:t>cykels</a:t>
            </a:r>
            <a:r>
              <a:rPr lang="en-US" dirty="0"/>
              <a:t> </a:t>
            </a:r>
            <a:r>
              <a:rPr lang="en-US" dirty="0" err="1"/>
              <a:t>geeft</a:t>
            </a:r>
            <a:r>
              <a:rPr lang="en-US" dirty="0"/>
              <a:t> de </a:t>
            </a:r>
            <a:r>
              <a:rPr lang="en-US" dirty="0" err="1"/>
              <a:t>stekkers</a:t>
            </a:r>
            <a:r>
              <a:rPr lang="en-US" dirty="0"/>
              <a:t> in het </a:t>
            </a:r>
            <a:r>
              <a:rPr lang="en-US" i="1" dirty="0" err="1"/>
              <a:t>Steckerbrett</a:t>
            </a:r>
            <a:endParaRPr lang="en-US" i="1" dirty="0"/>
          </a:p>
        </p:txBody>
      </p:sp>
      <p:sp>
        <p:nvSpPr>
          <p:cNvPr id="10" name="TextBox 9"/>
          <p:cNvSpPr txBox="1"/>
          <p:nvPr/>
        </p:nvSpPr>
        <p:spPr>
          <a:xfrm>
            <a:off x="977348" y="4992023"/>
            <a:ext cx="103764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Lucida Console" charset="0"/>
                <a:ea typeface="Lucida Console" charset="0"/>
                <a:cs typeface="Lucida Console" charset="0"/>
              </a:rPr>
              <a:t>AG BF CZ DN EK IV JW LX MO QU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977348" y="3635674"/>
            <a:ext cx="10515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accent2"/>
                </a:solidFill>
                <a:latin typeface="Lucida Console" charset="0"/>
                <a:ea typeface="Lucida Console" charset="0"/>
                <a:cs typeface="Lucida Console" charset="0"/>
              </a:rPr>
              <a:t>(FSC)(</a:t>
            </a:r>
            <a:r>
              <a:rPr lang="ro-RO" sz="3200" dirty="0">
                <a:solidFill>
                  <a:schemeClr val="accent2"/>
                </a:solidFill>
                <a:latin typeface="Lucida Console" charset="0"/>
                <a:ea typeface="Lucida Console" charset="0"/>
                <a:cs typeface="Lucida Console" charset="0"/>
              </a:rPr>
              <a:t>GDPXLOWBV)(</a:t>
            </a:r>
            <a:r>
              <a:rPr lang="en-US" sz="3200" dirty="0">
                <a:solidFill>
                  <a:schemeClr val="accent2"/>
                </a:solidFill>
                <a:latin typeface="Lucida Console" charset="0"/>
                <a:ea typeface="Lucida Console" charset="0"/>
                <a:cs typeface="Lucida Console" charset="0"/>
              </a:rPr>
              <a:t>ZYNUJIMQA)(KTE)(H)(R)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77348" y="4220449"/>
            <a:ext cx="10515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accent2"/>
                </a:solidFill>
                <a:latin typeface="Lucida Console" charset="0"/>
                <a:ea typeface="Lucida Console" charset="0"/>
                <a:cs typeface="Lucida Console" charset="0"/>
              </a:rPr>
              <a:t>(BSZ)(</a:t>
            </a:r>
            <a:r>
              <a:rPr lang="ro-RO" sz="3200" dirty="0">
                <a:solidFill>
                  <a:schemeClr val="accent2"/>
                </a:solidFill>
                <a:latin typeface="Lucida Console" charset="0"/>
                <a:ea typeface="Lucida Console" charset="0"/>
                <a:cs typeface="Lucida Console" charset="0"/>
              </a:rPr>
              <a:t>ANPLXMJFI)(</a:t>
            </a:r>
            <a:r>
              <a:rPr lang="en-US" sz="3200" dirty="0">
                <a:solidFill>
                  <a:schemeClr val="accent2"/>
                </a:solidFill>
                <a:latin typeface="Lucida Console" charset="0"/>
                <a:ea typeface="Lucida Console" charset="0"/>
                <a:cs typeface="Lucida Console" charset="0"/>
              </a:rPr>
              <a:t>CYDQWVOUG)(ETK)(H)(R)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977348" y="3635673"/>
            <a:ext cx="10515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accent2"/>
                </a:solidFill>
                <a:latin typeface="Lucida Console" charset="0"/>
                <a:ea typeface="Lucida Console" charset="0"/>
                <a:cs typeface="Lucida Console" charset="0"/>
              </a:rPr>
              <a:t>(</a:t>
            </a:r>
            <a:r>
              <a:rPr lang="en-US" sz="3200" dirty="0">
                <a:solidFill>
                  <a:srgbClr val="0070C0"/>
                </a:solidFill>
                <a:latin typeface="Lucida Console" charset="0"/>
                <a:ea typeface="Lucida Console" charset="0"/>
                <a:cs typeface="Lucida Console" charset="0"/>
              </a:rPr>
              <a:t>F</a:t>
            </a:r>
            <a:r>
              <a:rPr lang="en-US" sz="3200" dirty="0">
                <a:solidFill>
                  <a:schemeClr val="accent2"/>
                </a:solidFill>
                <a:latin typeface="Lucida Console" charset="0"/>
                <a:ea typeface="Lucida Console" charset="0"/>
                <a:cs typeface="Lucida Console" charset="0"/>
              </a:rPr>
              <a:t>S</a:t>
            </a:r>
            <a:r>
              <a:rPr lang="en-US" sz="3200" dirty="0">
                <a:solidFill>
                  <a:srgbClr val="0070C0"/>
                </a:solidFill>
                <a:latin typeface="Lucida Console" charset="0"/>
                <a:ea typeface="Lucida Console" charset="0"/>
                <a:cs typeface="Lucida Console" charset="0"/>
              </a:rPr>
              <a:t>C</a:t>
            </a:r>
            <a:r>
              <a:rPr lang="en-US" sz="3200" dirty="0">
                <a:solidFill>
                  <a:schemeClr val="accent2"/>
                </a:solidFill>
                <a:latin typeface="Lucida Console" charset="0"/>
                <a:ea typeface="Lucida Console" charset="0"/>
                <a:cs typeface="Lucida Console" charset="0"/>
              </a:rPr>
              <a:t>)(</a:t>
            </a:r>
            <a:r>
              <a:rPr lang="ro-RO" sz="3200" dirty="0">
                <a:solidFill>
                  <a:srgbClr val="0070C0"/>
                </a:solidFill>
                <a:latin typeface="Lucida Console" charset="0"/>
                <a:ea typeface="Lucida Console" charset="0"/>
                <a:cs typeface="Lucida Console" charset="0"/>
              </a:rPr>
              <a:t>GD</a:t>
            </a:r>
            <a:r>
              <a:rPr lang="ro-RO" sz="3200" dirty="0">
                <a:solidFill>
                  <a:schemeClr val="accent2"/>
                </a:solidFill>
                <a:latin typeface="Lucida Console" charset="0"/>
                <a:ea typeface="Lucida Console" charset="0"/>
                <a:cs typeface="Lucida Console" charset="0"/>
              </a:rPr>
              <a:t>P</a:t>
            </a:r>
            <a:r>
              <a:rPr lang="ro-RO" sz="3200" dirty="0">
                <a:solidFill>
                  <a:srgbClr val="0070C0"/>
                </a:solidFill>
                <a:latin typeface="Lucida Console" charset="0"/>
                <a:ea typeface="Lucida Console" charset="0"/>
                <a:cs typeface="Lucida Console" charset="0"/>
              </a:rPr>
              <a:t>XLOWBV</a:t>
            </a:r>
            <a:r>
              <a:rPr lang="ro-RO" sz="3200" dirty="0">
                <a:solidFill>
                  <a:schemeClr val="accent2"/>
                </a:solidFill>
                <a:latin typeface="Lucida Console" charset="0"/>
                <a:ea typeface="Lucida Console" charset="0"/>
                <a:cs typeface="Lucida Console" charset="0"/>
              </a:rPr>
              <a:t>)(</a:t>
            </a:r>
            <a:r>
              <a:rPr lang="en-US" sz="3200" dirty="0">
                <a:solidFill>
                  <a:srgbClr val="0070C0"/>
                </a:solidFill>
                <a:latin typeface="Lucida Console" charset="0"/>
                <a:ea typeface="Lucida Console" charset="0"/>
                <a:cs typeface="Lucida Console" charset="0"/>
              </a:rPr>
              <a:t>Z</a:t>
            </a:r>
            <a:r>
              <a:rPr lang="en-US" sz="3200" dirty="0">
                <a:solidFill>
                  <a:schemeClr val="accent2"/>
                </a:solidFill>
                <a:latin typeface="Lucida Console" charset="0"/>
                <a:ea typeface="Lucida Console" charset="0"/>
                <a:cs typeface="Lucida Console" charset="0"/>
              </a:rPr>
              <a:t>Y</a:t>
            </a:r>
            <a:r>
              <a:rPr lang="en-US" sz="3200" dirty="0">
                <a:solidFill>
                  <a:srgbClr val="0070C0"/>
                </a:solidFill>
                <a:latin typeface="Lucida Console" charset="0"/>
                <a:ea typeface="Lucida Console" charset="0"/>
                <a:cs typeface="Lucida Console" charset="0"/>
              </a:rPr>
              <a:t>NUJIMQA</a:t>
            </a:r>
            <a:r>
              <a:rPr lang="en-US" sz="3200" dirty="0">
                <a:solidFill>
                  <a:schemeClr val="accent2"/>
                </a:solidFill>
                <a:latin typeface="Lucida Console" charset="0"/>
                <a:ea typeface="Lucida Console" charset="0"/>
                <a:cs typeface="Lucida Console" charset="0"/>
              </a:rPr>
              <a:t>)(</a:t>
            </a:r>
            <a:r>
              <a:rPr lang="en-US" sz="3200" dirty="0">
                <a:solidFill>
                  <a:srgbClr val="0070C0"/>
                </a:solidFill>
                <a:latin typeface="Lucida Console" charset="0"/>
                <a:ea typeface="Lucida Console" charset="0"/>
                <a:cs typeface="Lucida Console" charset="0"/>
              </a:rPr>
              <a:t>K</a:t>
            </a:r>
            <a:r>
              <a:rPr lang="en-US" sz="3200" dirty="0">
                <a:solidFill>
                  <a:schemeClr val="accent2"/>
                </a:solidFill>
                <a:latin typeface="Lucida Console" charset="0"/>
                <a:ea typeface="Lucida Console" charset="0"/>
                <a:cs typeface="Lucida Console" charset="0"/>
              </a:rPr>
              <a:t>T</a:t>
            </a:r>
            <a:r>
              <a:rPr lang="en-US" sz="3200" dirty="0">
                <a:solidFill>
                  <a:srgbClr val="0070C0"/>
                </a:solidFill>
                <a:latin typeface="Lucida Console" charset="0"/>
                <a:ea typeface="Lucida Console" charset="0"/>
                <a:cs typeface="Lucida Console" charset="0"/>
              </a:rPr>
              <a:t>E</a:t>
            </a:r>
            <a:r>
              <a:rPr lang="en-US" sz="3200" dirty="0">
                <a:solidFill>
                  <a:schemeClr val="accent2"/>
                </a:solidFill>
                <a:latin typeface="Lucida Console" charset="0"/>
                <a:ea typeface="Lucida Console" charset="0"/>
                <a:cs typeface="Lucida Console" charset="0"/>
              </a:rPr>
              <a:t>)(H)(R)</a:t>
            </a:r>
          </a:p>
        </p:txBody>
      </p:sp>
    </p:spTree>
    <p:extLst>
      <p:ext uri="{BB962C8B-B14F-4D97-AF65-F5344CB8AC3E}">
        <p14:creationId xmlns:p14="http://schemas.microsoft.com/office/powerpoint/2010/main" val="1626176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  <p:bldP spid="12" grpId="1"/>
      <p:bldP spid="13" grpId="0"/>
      <p:bldP spid="1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Karakteristiekenmethode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Alleen</a:t>
            </a:r>
            <a:r>
              <a:rPr lang="en-US" dirty="0"/>
              <a:t> </a:t>
            </a:r>
            <a:r>
              <a:rPr lang="en-US" i="1" dirty="0" err="1"/>
              <a:t>Ringstellung</a:t>
            </a:r>
            <a:r>
              <a:rPr lang="en-US" dirty="0"/>
              <a:t> nog </a:t>
            </a:r>
            <a:r>
              <a:rPr lang="en-US" dirty="0" err="1"/>
              <a:t>onbekend</a:t>
            </a:r>
            <a:endParaRPr lang="en-US" dirty="0"/>
          </a:p>
          <a:p>
            <a:r>
              <a:rPr lang="en-US" dirty="0" err="1"/>
              <a:t>Meeste</a:t>
            </a:r>
            <a:r>
              <a:rPr lang="en-US" dirty="0"/>
              <a:t> </a:t>
            </a:r>
            <a:r>
              <a:rPr lang="en-US" dirty="0" err="1"/>
              <a:t>berichten</a:t>
            </a:r>
            <a:r>
              <a:rPr lang="en-US" dirty="0"/>
              <a:t> </a:t>
            </a:r>
            <a:r>
              <a:rPr lang="en-US" dirty="0" err="1"/>
              <a:t>begonnen</a:t>
            </a:r>
            <a:r>
              <a:rPr lang="en-US" dirty="0"/>
              <a:t> met ‘</a:t>
            </a:r>
            <a:r>
              <a:rPr lang="en-US" i="1" dirty="0"/>
              <a:t>An:</a:t>
            </a:r>
            <a:r>
              <a:rPr lang="en-US" dirty="0"/>
              <a:t> ‘ (</a:t>
            </a:r>
            <a:r>
              <a:rPr lang="en-US" dirty="0" err="1"/>
              <a:t>aan</a:t>
            </a:r>
            <a:r>
              <a:rPr lang="en-US" dirty="0"/>
              <a:t>), </a:t>
            </a:r>
            <a:r>
              <a:rPr lang="en-US" dirty="0" err="1"/>
              <a:t>ofwel</a:t>
            </a:r>
            <a:r>
              <a:rPr lang="en-US" dirty="0"/>
              <a:t> </a:t>
            </a:r>
            <a:r>
              <a:rPr lang="en-US" dirty="0">
                <a:latin typeface="Lucida Console" charset="0"/>
                <a:ea typeface="Lucida Console" charset="0"/>
                <a:cs typeface="Lucida Console" charset="0"/>
              </a:rPr>
              <a:t>ANX</a:t>
            </a:r>
            <a:r>
              <a:rPr lang="en-US" dirty="0"/>
              <a:t>.</a:t>
            </a:r>
          </a:p>
          <a:p>
            <a:r>
              <a:rPr lang="ru-RU" dirty="0"/>
              <a:t>17</a:t>
            </a:r>
            <a:r>
              <a:rPr lang="en-US" dirty="0"/>
              <a:t>.</a:t>
            </a:r>
            <a:r>
              <a:rPr lang="ru-RU" dirty="0"/>
              <a:t>576</a:t>
            </a:r>
            <a:r>
              <a:rPr lang="en-US" dirty="0"/>
              <a:t> </a:t>
            </a:r>
            <a:r>
              <a:rPr lang="en-US" dirty="0" err="1"/>
              <a:t>mogelijkheden</a:t>
            </a:r>
            <a:endParaRPr lang="en-US" dirty="0"/>
          </a:p>
          <a:p>
            <a:r>
              <a:rPr lang="en-US" dirty="0"/>
              <a:t>Brute force: </a:t>
            </a:r>
            <a:r>
              <a:rPr lang="en-US" dirty="0" err="1"/>
              <a:t>alles</a:t>
            </a:r>
            <a:r>
              <a:rPr lang="en-US" dirty="0"/>
              <a:t> </a:t>
            </a:r>
            <a:r>
              <a:rPr lang="en-US" dirty="0" err="1"/>
              <a:t>proberen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14374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641976" y="3334871"/>
            <a:ext cx="4267200" cy="426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39148"/>
            <a:ext cx="12192000" cy="71831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Bletchley Park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Verbeteringen</a:t>
            </a:r>
            <a:r>
              <a:rPr lang="en-US" dirty="0"/>
              <a:t> in Enigma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Duitse</a:t>
            </a:r>
            <a:r>
              <a:rPr lang="en-US" dirty="0"/>
              <a:t> </a:t>
            </a:r>
            <a:r>
              <a:rPr lang="en-US" dirty="0" err="1"/>
              <a:t>communicatieprotocollen</a:t>
            </a:r>
            <a:r>
              <a:rPr lang="en-US" dirty="0"/>
              <a:t> </a:t>
            </a:r>
            <a:r>
              <a:rPr lang="en-US" dirty="0" err="1"/>
              <a:t>zorgden</a:t>
            </a:r>
            <a:r>
              <a:rPr lang="en-US" dirty="0"/>
              <a:t> </a:t>
            </a:r>
            <a:r>
              <a:rPr lang="en-US" dirty="0" err="1"/>
              <a:t>ervoor</a:t>
            </a:r>
            <a:r>
              <a:rPr lang="en-US" dirty="0"/>
              <a:t> </a:t>
            </a:r>
            <a:r>
              <a:rPr lang="en-US" dirty="0" err="1"/>
              <a:t>dat</a:t>
            </a:r>
            <a:r>
              <a:rPr lang="en-US" dirty="0"/>
              <a:t> de </a:t>
            </a:r>
            <a:r>
              <a:rPr lang="en-US" dirty="0" err="1"/>
              <a:t>karakteristiekenmethode</a:t>
            </a:r>
            <a:r>
              <a:rPr lang="en-US" dirty="0"/>
              <a:t> </a:t>
            </a:r>
            <a:r>
              <a:rPr lang="en-US" dirty="0" err="1"/>
              <a:t>niet</a:t>
            </a:r>
            <a:r>
              <a:rPr lang="en-US" dirty="0"/>
              <a:t> </a:t>
            </a:r>
            <a:r>
              <a:rPr lang="en-US" dirty="0" err="1"/>
              <a:t>meer</a:t>
            </a:r>
            <a:r>
              <a:rPr lang="en-US" dirty="0"/>
              <a:t> </a:t>
            </a:r>
            <a:r>
              <a:rPr lang="en-US" dirty="0" err="1"/>
              <a:t>werkte</a:t>
            </a:r>
            <a:endParaRPr lang="en-US" dirty="0"/>
          </a:p>
          <a:p>
            <a:r>
              <a:rPr lang="en-US" dirty="0" err="1"/>
              <a:t>Polen</a:t>
            </a:r>
            <a:r>
              <a:rPr lang="en-US" dirty="0"/>
              <a:t> </a:t>
            </a:r>
            <a:r>
              <a:rPr lang="en-US" dirty="0" err="1"/>
              <a:t>deelden</a:t>
            </a:r>
            <a:r>
              <a:rPr lang="en-US" dirty="0"/>
              <a:t> </a:t>
            </a:r>
            <a:r>
              <a:rPr lang="en-US" dirty="0" err="1"/>
              <a:t>hun</a:t>
            </a:r>
            <a:r>
              <a:rPr lang="en-US" dirty="0"/>
              <a:t> </a:t>
            </a:r>
            <a:r>
              <a:rPr lang="en-US" dirty="0" err="1"/>
              <a:t>kennis</a:t>
            </a:r>
            <a:r>
              <a:rPr lang="en-US" dirty="0"/>
              <a:t> met Britten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Fransen</a:t>
            </a:r>
            <a:endParaRPr lang="en-US" dirty="0"/>
          </a:p>
          <a:p>
            <a:r>
              <a:rPr lang="en-US" dirty="0"/>
              <a:t>Na het </a:t>
            </a:r>
            <a:r>
              <a:rPr lang="en-US" dirty="0" err="1"/>
              <a:t>uitbreken</a:t>
            </a:r>
            <a:r>
              <a:rPr lang="en-US" dirty="0"/>
              <a:t> van de </a:t>
            </a:r>
            <a:r>
              <a:rPr lang="en-US" dirty="0" err="1"/>
              <a:t>oorlog</a:t>
            </a:r>
            <a:r>
              <a:rPr lang="en-US" dirty="0"/>
              <a:t> </a:t>
            </a:r>
            <a:r>
              <a:rPr lang="en-US" dirty="0" err="1"/>
              <a:t>opgericht</a:t>
            </a:r>
            <a:r>
              <a:rPr lang="en-US" dirty="0"/>
              <a:t> om </a:t>
            </a:r>
            <a:r>
              <a:rPr lang="en-US" dirty="0" err="1"/>
              <a:t>Duitse</a:t>
            </a:r>
            <a:r>
              <a:rPr lang="en-US" dirty="0"/>
              <a:t> codes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breken</a:t>
            </a:r>
            <a:endParaRPr lang="en-US" dirty="0"/>
          </a:p>
          <a:p>
            <a:r>
              <a:rPr lang="en-US" dirty="0" err="1"/>
              <a:t>Onder</a:t>
            </a:r>
            <a:r>
              <a:rPr lang="en-US" dirty="0"/>
              <a:t> </a:t>
            </a:r>
            <a:r>
              <a:rPr lang="en-US" dirty="0" err="1"/>
              <a:t>andere</a:t>
            </a:r>
            <a:r>
              <a:rPr lang="en-US" dirty="0"/>
              <a:t> Alan Turing </a:t>
            </a:r>
            <a:r>
              <a:rPr lang="en-US" dirty="0" err="1"/>
              <a:t>werkte</a:t>
            </a:r>
            <a:r>
              <a:rPr lang="en-US" dirty="0"/>
              <a:t> </a:t>
            </a:r>
            <a:r>
              <a:rPr lang="en-US" dirty="0" err="1"/>
              <a:t>daar</a:t>
            </a:r>
            <a:endParaRPr lang="en-US" dirty="0"/>
          </a:p>
          <a:p>
            <a:r>
              <a:rPr lang="en-US" dirty="0" err="1"/>
              <a:t>Doorbraak</a:t>
            </a:r>
            <a:r>
              <a:rPr lang="en-US" dirty="0"/>
              <a:t> in </a:t>
            </a:r>
            <a:r>
              <a:rPr lang="en-US" dirty="0" err="1"/>
              <a:t>breken</a:t>
            </a:r>
            <a:r>
              <a:rPr lang="en-US" dirty="0"/>
              <a:t> Enigma door het </a:t>
            </a:r>
            <a:r>
              <a:rPr lang="en-US" dirty="0" err="1"/>
              <a:t>gebruik</a:t>
            </a:r>
            <a:r>
              <a:rPr lang="en-US" dirty="0"/>
              <a:t> van </a:t>
            </a:r>
            <a:r>
              <a:rPr lang="en-US" i="1" dirty="0"/>
              <a:t>cribs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2497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enigma code breaking scene (imitation game)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276" cy="6858000"/>
          </a:xfrm>
        </p:spPr>
      </p:pic>
    </p:spTree>
    <p:extLst>
      <p:ext uri="{BB962C8B-B14F-4D97-AF65-F5344CB8AC3E}">
        <p14:creationId xmlns:p14="http://schemas.microsoft.com/office/powerpoint/2010/main" val="755604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Cribs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Woorden</a:t>
            </a:r>
            <a:r>
              <a:rPr lang="en-US" dirty="0"/>
              <a:t> die in </a:t>
            </a:r>
            <a:r>
              <a:rPr lang="en-US" dirty="0" err="1"/>
              <a:t>veel</a:t>
            </a:r>
            <a:r>
              <a:rPr lang="en-US" dirty="0"/>
              <a:t> </a:t>
            </a:r>
            <a:r>
              <a:rPr lang="en-US" dirty="0" err="1"/>
              <a:t>berichten</a:t>
            </a:r>
            <a:r>
              <a:rPr lang="en-US" dirty="0"/>
              <a:t> </a:t>
            </a:r>
            <a:r>
              <a:rPr lang="en-US" dirty="0" err="1"/>
              <a:t>terugkomen</a:t>
            </a:r>
            <a:endParaRPr lang="en-US" dirty="0"/>
          </a:p>
          <a:p>
            <a:r>
              <a:rPr lang="en-US" i="1" dirty="0"/>
              <a:t>Known plaintext attack</a:t>
            </a:r>
          </a:p>
          <a:p>
            <a:r>
              <a:rPr lang="en-US" i="1" dirty="0"/>
              <a:t>Wetter</a:t>
            </a:r>
            <a:r>
              <a:rPr lang="en-US" dirty="0"/>
              <a:t>, </a:t>
            </a:r>
            <a:r>
              <a:rPr lang="en-US" i="1" dirty="0" err="1"/>
              <a:t>eins</a:t>
            </a:r>
            <a:r>
              <a:rPr lang="en-US" dirty="0"/>
              <a:t>, </a:t>
            </a:r>
            <a:r>
              <a:rPr lang="en-US" i="1" dirty="0" err="1"/>
              <a:t>Keine</a:t>
            </a:r>
            <a:r>
              <a:rPr lang="en-US" i="1" dirty="0"/>
              <a:t> </a:t>
            </a:r>
            <a:r>
              <a:rPr lang="en-US" i="1" dirty="0" err="1"/>
              <a:t>besondere</a:t>
            </a:r>
            <a:r>
              <a:rPr lang="en-US" i="1" dirty="0"/>
              <a:t> </a:t>
            </a:r>
            <a:r>
              <a:rPr lang="en-US" i="1" dirty="0" err="1"/>
              <a:t>Ereignisse</a:t>
            </a:r>
            <a:r>
              <a:rPr lang="en-US" i="1" dirty="0"/>
              <a:t>, Heil Hitler</a:t>
            </a:r>
            <a:endParaRPr lang="en-US" dirty="0"/>
          </a:p>
          <a:p>
            <a:r>
              <a:rPr lang="en-US" dirty="0" err="1"/>
              <a:t>Omdat</a:t>
            </a:r>
            <a:r>
              <a:rPr lang="en-US" dirty="0"/>
              <a:t> Enigma </a:t>
            </a:r>
            <a:r>
              <a:rPr lang="en-US" dirty="0" err="1"/>
              <a:t>een</a:t>
            </a:r>
            <a:r>
              <a:rPr lang="en-US" dirty="0"/>
              <a:t> letter </a:t>
            </a:r>
            <a:r>
              <a:rPr lang="en-US" dirty="0" err="1"/>
              <a:t>niet</a:t>
            </a:r>
            <a:r>
              <a:rPr lang="en-US" dirty="0"/>
              <a:t> </a:t>
            </a:r>
            <a:r>
              <a:rPr lang="en-US" dirty="0" err="1"/>
              <a:t>naar</a:t>
            </a:r>
            <a:r>
              <a:rPr lang="en-US" dirty="0"/>
              <a:t> </a:t>
            </a:r>
            <a:r>
              <a:rPr lang="en-US" dirty="0" err="1"/>
              <a:t>zichzelf</a:t>
            </a:r>
            <a:r>
              <a:rPr lang="en-US" dirty="0"/>
              <a:t>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versleutelen</a:t>
            </a:r>
            <a:r>
              <a:rPr lang="en-US" dirty="0"/>
              <a:t>, </a:t>
            </a:r>
            <a:r>
              <a:rPr lang="en-US" dirty="0" err="1"/>
              <a:t>kunnen</a:t>
            </a:r>
            <a:r>
              <a:rPr lang="en-US" dirty="0"/>
              <a:t> </a:t>
            </a:r>
            <a:r>
              <a:rPr lang="en-US" dirty="0" err="1"/>
              <a:t>veel</a:t>
            </a:r>
            <a:r>
              <a:rPr lang="en-US" dirty="0"/>
              <a:t> </a:t>
            </a:r>
            <a:r>
              <a:rPr lang="en-US" dirty="0" err="1"/>
              <a:t>mogelijkheden</a:t>
            </a:r>
            <a:r>
              <a:rPr lang="en-US" dirty="0"/>
              <a:t> </a:t>
            </a:r>
            <a:r>
              <a:rPr lang="en-US" dirty="0" err="1"/>
              <a:t>uitgesloten</a:t>
            </a:r>
            <a:r>
              <a:rPr lang="en-US" dirty="0"/>
              <a:t> </a:t>
            </a:r>
            <a:r>
              <a:rPr lang="en-US" dirty="0" err="1"/>
              <a:t>worden</a:t>
            </a:r>
            <a:endParaRPr lang="en-US" dirty="0"/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929246" y="4249797"/>
            <a:ext cx="833350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Lucida Console" charset="0"/>
                <a:ea typeface="Lucida Console" charset="0"/>
                <a:cs typeface="Lucida Console" charset="0"/>
              </a:rPr>
              <a:t>OHJYPDOCMQNJCOSGDAHLEIHYSOPJSMNUA</a:t>
            </a:r>
          </a:p>
          <a:p>
            <a:r>
              <a:rPr lang="en-US" sz="3200" dirty="0">
                <a:latin typeface="Lucida Console" charset="0"/>
                <a:ea typeface="Lucida Console" charset="0"/>
                <a:cs typeface="Lucida Console" charset="0"/>
              </a:rPr>
              <a:t>  KEINEXBESONDEREXER</a:t>
            </a:r>
            <a:r>
              <a:rPr lang="en-US" sz="3200" dirty="0">
                <a:solidFill>
                  <a:srgbClr val="FF0000"/>
                </a:solidFill>
                <a:latin typeface="Lucida Console" charset="0"/>
                <a:ea typeface="Lucida Console" charset="0"/>
                <a:cs typeface="Lucida Console" charset="0"/>
              </a:rPr>
              <a:t>EI</a:t>
            </a:r>
            <a:r>
              <a:rPr lang="en-US" sz="3200" dirty="0">
                <a:latin typeface="Lucida Console" charset="0"/>
                <a:ea typeface="Lucida Console" charset="0"/>
                <a:cs typeface="Lucida Console" charset="0"/>
              </a:rPr>
              <a:t>GNISSE    </a:t>
            </a:r>
          </a:p>
          <a:p>
            <a:r>
              <a:rPr lang="en-US" sz="3200" dirty="0">
                <a:latin typeface="Lucida Console" charset="0"/>
                <a:ea typeface="Lucida Console" charset="0"/>
                <a:cs typeface="Lucida Console" charset="0"/>
              </a:rPr>
              <a:t>   KEINEXBESONDEREXEREIGNISSE</a:t>
            </a:r>
          </a:p>
          <a:p>
            <a:r>
              <a:rPr lang="en-US" sz="3200" dirty="0">
                <a:latin typeface="Lucida Console" charset="0"/>
                <a:ea typeface="Lucida Console" charset="0"/>
                <a:cs typeface="Lucida Console" charset="0"/>
              </a:rPr>
              <a:t>    KEINEXBES</a:t>
            </a:r>
            <a:r>
              <a:rPr lang="en-US" sz="3200" dirty="0">
                <a:solidFill>
                  <a:srgbClr val="FF0000"/>
                </a:solidFill>
                <a:latin typeface="Lucida Console" charset="0"/>
                <a:ea typeface="Lucida Console" charset="0"/>
                <a:cs typeface="Lucida Console" charset="0"/>
              </a:rPr>
              <a:t>O</a:t>
            </a:r>
            <a:r>
              <a:rPr lang="en-US" sz="3200" dirty="0">
                <a:latin typeface="Lucida Console" charset="0"/>
                <a:ea typeface="Lucida Console" charset="0"/>
                <a:cs typeface="Lucida Console" charset="0"/>
              </a:rPr>
              <a:t>NDEREX</a:t>
            </a:r>
            <a:r>
              <a:rPr lang="en-US" sz="3200" dirty="0">
                <a:solidFill>
                  <a:srgbClr val="FF0000"/>
                </a:solidFill>
                <a:latin typeface="Lucida Console" charset="0"/>
                <a:ea typeface="Lucida Console" charset="0"/>
                <a:cs typeface="Lucida Console" charset="0"/>
              </a:rPr>
              <a:t>E</a:t>
            </a:r>
            <a:r>
              <a:rPr lang="en-US" sz="3200" dirty="0">
                <a:latin typeface="Lucida Console" charset="0"/>
                <a:ea typeface="Lucida Console" charset="0"/>
                <a:cs typeface="Lucida Console" charset="0"/>
              </a:rPr>
              <a:t>REIGNISSE</a:t>
            </a:r>
          </a:p>
        </p:txBody>
      </p:sp>
    </p:spTree>
    <p:extLst>
      <p:ext uri="{BB962C8B-B14F-4D97-AF65-F5344CB8AC3E}">
        <p14:creationId xmlns:p14="http://schemas.microsoft.com/office/powerpoint/2010/main" val="2145935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541722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101789" y="-1308846"/>
            <a:ext cx="3460376" cy="989208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41722" y="365125"/>
            <a:ext cx="6812078" cy="1325563"/>
          </a:xfrm>
        </p:spPr>
        <p:txBody>
          <a:bodyPr/>
          <a:lstStyle/>
          <a:p>
            <a:r>
              <a:rPr lang="en-US" dirty="0"/>
              <a:t>Bombe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1722" y="1825625"/>
            <a:ext cx="6812078" cy="4351338"/>
          </a:xfrm>
        </p:spPr>
        <p:txBody>
          <a:bodyPr/>
          <a:lstStyle/>
          <a:p>
            <a:r>
              <a:rPr lang="en-US" dirty="0"/>
              <a:t>Machine om </a:t>
            </a:r>
            <a:r>
              <a:rPr lang="en-US" dirty="0" err="1"/>
              <a:t>tegelijk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heleboel</a:t>
            </a:r>
            <a:r>
              <a:rPr lang="en-US" dirty="0"/>
              <a:t> Enigma-</a:t>
            </a:r>
            <a:r>
              <a:rPr lang="en-US" dirty="0" err="1"/>
              <a:t>instellingen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proberen</a:t>
            </a:r>
            <a:endParaRPr lang="en-US" dirty="0"/>
          </a:p>
          <a:p>
            <a:r>
              <a:rPr lang="en-US" dirty="0" err="1"/>
              <a:t>Bevat</a:t>
            </a:r>
            <a:r>
              <a:rPr lang="en-US" dirty="0"/>
              <a:t> 36 Enigma-machines</a:t>
            </a:r>
          </a:p>
          <a:p>
            <a:r>
              <a:rPr lang="en-US" dirty="0" err="1"/>
              <a:t>Wordt</a:t>
            </a:r>
            <a:r>
              <a:rPr lang="en-US" dirty="0"/>
              <a:t> ‘</a:t>
            </a:r>
            <a:r>
              <a:rPr lang="en-US" dirty="0" err="1"/>
              <a:t>geprogrammeerd</a:t>
            </a:r>
            <a:r>
              <a:rPr lang="en-US" dirty="0"/>
              <a:t>’ met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bepaalde</a:t>
            </a:r>
            <a:r>
              <a:rPr lang="en-US" dirty="0"/>
              <a:t> </a:t>
            </a:r>
            <a:r>
              <a:rPr lang="en-US" i="1" dirty="0"/>
              <a:t>crib</a:t>
            </a:r>
          </a:p>
          <a:p>
            <a:r>
              <a:rPr lang="en-US" dirty="0" err="1"/>
              <a:t>Stopt</a:t>
            </a:r>
            <a:r>
              <a:rPr lang="en-US" dirty="0"/>
              <a:t> </a:t>
            </a:r>
            <a:r>
              <a:rPr lang="en-US" dirty="0" err="1"/>
              <a:t>als</a:t>
            </a:r>
            <a:r>
              <a:rPr lang="en-US" dirty="0"/>
              <a:t> </a:t>
            </a:r>
            <a:r>
              <a:rPr lang="en-US" dirty="0" err="1"/>
              <a:t>er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instelling</a:t>
            </a:r>
            <a:r>
              <a:rPr lang="en-US" dirty="0"/>
              <a:t> </a:t>
            </a:r>
            <a:r>
              <a:rPr lang="en-US" dirty="0" err="1"/>
              <a:t>wordt</a:t>
            </a:r>
            <a:r>
              <a:rPr lang="en-US" dirty="0"/>
              <a:t> </a:t>
            </a:r>
            <a:r>
              <a:rPr lang="en-US" dirty="0" err="1"/>
              <a:t>gevonden</a:t>
            </a:r>
            <a:r>
              <a:rPr lang="en-US" dirty="0"/>
              <a:t> die </a:t>
            </a:r>
            <a:r>
              <a:rPr lang="en-US" dirty="0" err="1"/>
              <a:t>mogelijk</a:t>
            </a:r>
            <a:r>
              <a:rPr lang="en-US" dirty="0"/>
              <a:t> correct is</a:t>
            </a:r>
          </a:p>
          <a:p>
            <a:r>
              <a:rPr lang="en-US" dirty="0"/>
              <a:t>Moet nog steeds met de hand </a:t>
            </a:r>
            <a:r>
              <a:rPr lang="en-US" dirty="0" err="1"/>
              <a:t>gecontroleerd</a:t>
            </a:r>
            <a:r>
              <a:rPr lang="en-US" dirty="0"/>
              <a:t> </a:t>
            </a:r>
            <a:r>
              <a:rPr lang="en-US" dirty="0" err="1"/>
              <a:t>worden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18601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Enigma </a:t>
            </a:r>
            <a:r>
              <a:rPr lang="en-US" dirty="0" err="1"/>
              <a:t>breken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Enigma </a:t>
            </a:r>
            <a:r>
              <a:rPr lang="en-US" dirty="0" err="1"/>
              <a:t>heeft</a:t>
            </a:r>
            <a:r>
              <a:rPr lang="en-US" dirty="0"/>
              <a:t> </a:t>
            </a:r>
            <a:r>
              <a:rPr lang="en-US" dirty="0" err="1"/>
              <a:t>meer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150 </a:t>
            </a:r>
            <a:r>
              <a:rPr lang="en-US" dirty="0" err="1"/>
              <a:t>triljoen</a:t>
            </a:r>
            <a:r>
              <a:rPr lang="en-US" dirty="0"/>
              <a:t> </a:t>
            </a:r>
            <a:r>
              <a:rPr lang="en-US" dirty="0" err="1"/>
              <a:t>mogelijke</a:t>
            </a:r>
            <a:r>
              <a:rPr lang="en-US" dirty="0"/>
              <a:t> </a:t>
            </a:r>
            <a:r>
              <a:rPr lang="en-US" dirty="0" err="1"/>
              <a:t>sleutels</a:t>
            </a:r>
            <a:endParaRPr lang="en-US" dirty="0"/>
          </a:p>
          <a:p>
            <a:r>
              <a:rPr lang="en-US" dirty="0" err="1"/>
              <a:t>Kon</a:t>
            </a:r>
            <a:r>
              <a:rPr lang="en-US" dirty="0"/>
              <a:t> </a:t>
            </a:r>
            <a:r>
              <a:rPr lang="en-US" dirty="0" err="1"/>
              <a:t>toch</a:t>
            </a:r>
            <a:r>
              <a:rPr lang="en-US" dirty="0"/>
              <a:t> </a:t>
            </a:r>
            <a:r>
              <a:rPr lang="en-US" dirty="0" err="1"/>
              <a:t>gebroken</a:t>
            </a:r>
            <a:r>
              <a:rPr lang="en-US" dirty="0"/>
              <a:t> </a:t>
            </a:r>
            <a:r>
              <a:rPr lang="en-US" dirty="0" err="1"/>
              <a:t>worden</a:t>
            </a:r>
            <a:r>
              <a:rPr lang="en-US" dirty="0"/>
              <a:t>, door </a:t>
            </a:r>
            <a:r>
              <a:rPr lang="en-US" dirty="0" err="1"/>
              <a:t>zwakheden</a:t>
            </a:r>
            <a:r>
              <a:rPr lang="en-US" dirty="0"/>
              <a:t> in de </a:t>
            </a:r>
            <a:r>
              <a:rPr lang="en-US" dirty="0" err="1"/>
              <a:t>versleuteling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in het </a:t>
            </a:r>
            <a:r>
              <a:rPr lang="en-US" dirty="0" err="1"/>
              <a:t>gebruik</a:t>
            </a:r>
            <a:r>
              <a:rPr lang="en-US" dirty="0"/>
              <a:t> </a:t>
            </a:r>
            <a:r>
              <a:rPr lang="en-US" dirty="0" err="1"/>
              <a:t>ervan</a:t>
            </a:r>
            <a:endParaRPr lang="en-US" dirty="0"/>
          </a:p>
          <a:p>
            <a:r>
              <a:rPr lang="en-US" dirty="0" err="1"/>
              <a:t>Mechanisch</a:t>
            </a:r>
            <a:r>
              <a:rPr lang="en-US" dirty="0"/>
              <a:t> </a:t>
            </a:r>
            <a:r>
              <a:rPr lang="en-US" dirty="0" err="1"/>
              <a:t>versleutelen</a:t>
            </a:r>
            <a:r>
              <a:rPr lang="en-US" dirty="0"/>
              <a:t>, </a:t>
            </a:r>
            <a:r>
              <a:rPr lang="en-US" dirty="0" err="1"/>
              <a:t>mechanisch</a:t>
            </a:r>
            <a:r>
              <a:rPr lang="en-US" dirty="0"/>
              <a:t> code </a:t>
            </a:r>
            <a:r>
              <a:rPr lang="en-US" dirty="0" err="1"/>
              <a:t>breken</a:t>
            </a:r>
            <a:endParaRPr lang="en-US" dirty="0"/>
          </a:p>
          <a:p>
            <a:r>
              <a:rPr lang="en-US" dirty="0" err="1"/>
              <a:t>Duitsers</a:t>
            </a:r>
            <a:r>
              <a:rPr lang="en-US" dirty="0"/>
              <a:t> </a:t>
            </a:r>
            <a:r>
              <a:rPr lang="en-US" dirty="0" err="1"/>
              <a:t>wisten</a:t>
            </a:r>
            <a:r>
              <a:rPr lang="en-US" dirty="0"/>
              <a:t> </a:t>
            </a:r>
            <a:r>
              <a:rPr lang="en-US" dirty="0" err="1"/>
              <a:t>dat</a:t>
            </a:r>
            <a:r>
              <a:rPr lang="en-US" dirty="0"/>
              <a:t> Enigma </a:t>
            </a:r>
            <a:r>
              <a:rPr lang="en-US" dirty="0" err="1"/>
              <a:t>niet</a:t>
            </a:r>
            <a:r>
              <a:rPr lang="en-US" dirty="0"/>
              <a:t> </a:t>
            </a:r>
            <a:r>
              <a:rPr lang="en-US" dirty="0" err="1"/>
              <a:t>onbreekbaar</a:t>
            </a:r>
            <a:r>
              <a:rPr lang="en-US" dirty="0"/>
              <a:t> was, maar </a:t>
            </a:r>
            <a:r>
              <a:rPr lang="en-US" dirty="0" err="1"/>
              <a:t>konden</a:t>
            </a:r>
            <a:r>
              <a:rPr lang="en-US" dirty="0"/>
              <a:t> </a:t>
            </a:r>
            <a:r>
              <a:rPr lang="en-US" dirty="0" err="1"/>
              <a:t>zich</a:t>
            </a:r>
            <a:r>
              <a:rPr lang="en-US" dirty="0"/>
              <a:t> </a:t>
            </a:r>
            <a:r>
              <a:rPr lang="en-US" dirty="0" err="1"/>
              <a:t>niet</a:t>
            </a:r>
            <a:r>
              <a:rPr lang="en-US" dirty="0"/>
              <a:t> </a:t>
            </a:r>
            <a:r>
              <a:rPr lang="en-US" dirty="0" err="1"/>
              <a:t>voorstellen</a:t>
            </a:r>
            <a:r>
              <a:rPr lang="en-US" dirty="0"/>
              <a:t> </a:t>
            </a:r>
            <a:r>
              <a:rPr lang="en-US" dirty="0" err="1"/>
              <a:t>dat</a:t>
            </a:r>
            <a:r>
              <a:rPr lang="en-US" dirty="0"/>
              <a:t> </a:t>
            </a:r>
            <a:r>
              <a:rPr lang="en-US" dirty="0" err="1"/>
              <a:t>iemand</a:t>
            </a:r>
            <a:r>
              <a:rPr lang="en-US" dirty="0"/>
              <a:t> de </a:t>
            </a:r>
            <a:r>
              <a:rPr lang="en-US" dirty="0" err="1"/>
              <a:t>onnoemelijke</a:t>
            </a:r>
            <a:r>
              <a:rPr lang="en-US" dirty="0"/>
              <a:t> </a:t>
            </a:r>
            <a:r>
              <a:rPr lang="en-US" dirty="0" err="1"/>
              <a:t>moeite</a:t>
            </a:r>
            <a:r>
              <a:rPr lang="en-US" dirty="0"/>
              <a:t> </a:t>
            </a:r>
            <a:r>
              <a:rPr lang="en-US" dirty="0" err="1"/>
              <a:t>zou</a:t>
            </a:r>
            <a:r>
              <a:rPr lang="en-US" dirty="0"/>
              <a:t> </a:t>
            </a:r>
            <a:r>
              <a:rPr lang="en-US" dirty="0" err="1"/>
              <a:t>nemen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06090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7F1227-1BD0-E1EE-30AE-877D2EC01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Aan de slag met de Enigma!</a:t>
            </a:r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5924989-D08C-F8D4-C2B6-1834800935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Open de opdracht over de Enigma die je gedownload hebt van </a:t>
            </a:r>
          </a:p>
          <a:p>
            <a:r>
              <a:rPr lang="nl-NL">
                <a:hlinkClick r:id="rId2"/>
              </a:rPr>
              <a:t>https://github.com/hanzetechnasium/geheim</a:t>
            </a:r>
            <a:endParaRPr lang="en-US"/>
          </a:p>
          <a:p>
            <a:endParaRPr lang="en-US"/>
          </a:p>
          <a:p>
            <a:r>
              <a:rPr lang="en-US"/>
              <a:t>Gebruik de Enigma emulator van</a:t>
            </a:r>
          </a:p>
          <a:p>
            <a:r>
              <a:rPr lang="en-US">
                <a:hlinkClick r:id="rId3"/>
              </a:rPr>
              <a:t>https://piotte13.github.io/enigma-cipher/</a:t>
            </a:r>
            <a:endParaRPr lang="en-US"/>
          </a:p>
          <a:p>
            <a:endParaRPr lang="en-US"/>
          </a:p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153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Substitutiecijfers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Elke letter </a:t>
            </a:r>
            <a:r>
              <a:rPr lang="en-US" dirty="0" err="1"/>
              <a:t>wordt</a:t>
            </a:r>
            <a:r>
              <a:rPr lang="en-US" dirty="0"/>
              <a:t> </a:t>
            </a:r>
            <a:r>
              <a:rPr lang="en-US" dirty="0" err="1"/>
              <a:t>vervangen</a:t>
            </a:r>
            <a:r>
              <a:rPr lang="en-US" dirty="0"/>
              <a:t> door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andere</a:t>
            </a:r>
            <a:r>
              <a:rPr lang="en-US" dirty="0"/>
              <a:t> letter</a:t>
            </a:r>
          </a:p>
          <a:p>
            <a:r>
              <a:rPr lang="en-US" dirty="0" err="1"/>
              <a:t>Simpelste</a:t>
            </a:r>
            <a:r>
              <a:rPr lang="en-US" dirty="0"/>
              <a:t> </a:t>
            </a:r>
            <a:r>
              <a:rPr lang="en-US" dirty="0" err="1"/>
              <a:t>voorbeeld</a:t>
            </a:r>
            <a:r>
              <a:rPr lang="en-US" dirty="0"/>
              <a:t>: </a:t>
            </a:r>
            <a:r>
              <a:rPr lang="en-US" dirty="0" err="1"/>
              <a:t>Caesarcijfer</a:t>
            </a:r>
            <a:endParaRPr lang="en-US" dirty="0"/>
          </a:p>
          <a:p>
            <a:r>
              <a:rPr lang="en-US" dirty="0" err="1"/>
              <a:t>Makkelijk</a:t>
            </a:r>
            <a:r>
              <a:rPr lang="en-US" dirty="0"/>
              <a:t> </a:t>
            </a:r>
            <a:r>
              <a:rPr lang="en-US" dirty="0" err="1"/>
              <a:t>handmatig</a:t>
            </a:r>
            <a:r>
              <a:rPr lang="en-US" dirty="0"/>
              <a:t> </a:t>
            </a:r>
            <a:r>
              <a:rPr lang="en-US" dirty="0" err="1"/>
              <a:t>uit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voeren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pSp>
        <p:nvGrpSpPr>
          <p:cNvPr id="23" name="Group 22"/>
          <p:cNvGrpSpPr/>
          <p:nvPr/>
        </p:nvGrpSpPr>
        <p:grpSpPr>
          <a:xfrm>
            <a:off x="3218434" y="3783432"/>
            <a:ext cx="5755132" cy="2393531"/>
            <a:chOff x="3218434" y="3783432"/>
            <a:chExt cx="5755132" cy="2393531"/>
          </a:xfrm>
        </p:grpSpPr>
        <p:cxnSp>
          <p:nvCxnSpPr>
            <p:cNvPr id="7" name="Straight Arrow Connector 6"/>
            <p:cNvCxnSpPr/>
            <p:nvPr/>
          </p:nvCxnSpPr>
          <p:spPr>
            <a:xfrm>
              <a:off x="4736592" y="4224528"/>
              <a:ext cx="0" cy="1499616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>
              <a:off x="4980432" y="4224528"/>
              <a:ext cx="0" cy="1499616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/>
            <p:nvPr/>
          </p:nvCxnSpPr>
          <p:spPr>
            <a:xfrm>
              <a:off x="5224272" y="4224528"/>
              <a:ext cx="0" cy="1499616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/>
            <p:cNvCxnSpPr/>
            <p:nvPr/>
          </p:nvCxnSpPr>
          <p:spPr>
            <a:xfrm>
              <a:off x="5468112" y="4224528"/>
              <a:ext cx="0" cy="1499616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/>
            <p:nvPr/>
          </p:nvCxnSpPr>
          <p:spPr>
            <a:xfrm>
              <a:off x="5711952" y="4224528"/>
              <a:ext cx="0" cy="1499616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>
              <a:off x="7418832" y="4224528"/>
              <a:ext cx="0" cy="1499616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/>
            <p:nvPr/>
          </p:nvCxnSpPr>
          <p:spPr>
            <a:xfrm>
              <a:off x="5955792" y="4224528"/>
              <a:ext cx="0" cy="1499616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>
              <a:off x="6199632" y="4224528"/>
              <a:ext cx="0" cy="1499616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/>
            <p:nvPr/>
          </p:nvCxnSpPr>
          <p:spPr>
            <a:xfrm>
              <a:off x="6443472" y="4224528"/>
              <a:ext cx="0" cy="1499616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/>
            <p:nvPr/>
          </p:nvCxnSpPr>
          <p:spPr>
            <a:xfrm>
              <a:off x="6687312" y="4224528"/>
              <a:ext cx="0" cy="1499616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>
              <a:off x="6931152" y="4224528"/>
              <a:ext cx="0" cy="1499616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>
              <a:off x="7174992" y="4224528"/>
              <a:ext cx="0" cy="1499616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TextBox 3"/>
            <p:cNvSpPr txBox="1"/>
            <p:nvPr/>
          </p:nvSpPr>
          <p:spPr>
            <a:xfrm>
              <a:off x="3218434" y="3783432"/>
              <a:ext cx="575513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latin typeface="Lucida Console" charset="0"/>
                  <a:ea typeface="Lucida Console" charset="0"/>
                  <a:cs typeface="Lucida Console" charset="0"/>
                </a:rPr>
                <a:t>ATTACKATDAWN</a:t>
              </a: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3218434" y="4503144"/>
              <a:ext cx="5755132" cy="95410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2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chemeClr val="accent2"/>
                  </a:solidFill>
                  <a:latin typeface="Lucida Console" charset="0"/>
                  <a:ea typeface="Lucida Console" charset="0"/>
                  <a:cs typeface="Lucida Console" charset="0"/>
                </a:rPr>
                <a:t>ABCDEFGHIJKLMNOPQRSTUVWXYZ</a:t>
              </a:r>
            </a:p>
            <a:p>
              <a:r>
                <a:rPr lang="en-US" sz="2800" dirty="0">
                  <a:solidFill>
                    <a:schemeClr val="accent2"/>
                  </a:solidFill>
                  <a:latin typeface="Lucida Console" charset="0"/>
                  <a:ea typeface="Lucida Console" charset="0"/>
                  <a:cs typeface="Lucida Console" charset="0"/>
                </a:rPr>
                <a:t>KLMNOPQRSTUVWXYZABCDEFGHIJ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3218434" y="5592188"/>
              <a:ext cx="575513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latin typeface="Lucida Console" charset="0"/>
                  <a:ea typeface="Lucida Console" charset="0"/>
                  <a:cs typeface="Lucida Console" charset="0"/>
                </a:rPr>
                <a:t>KDDKUKDMDKGX</a:t>
              </a: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3214560" y="230421"/>
            <a:ext cx="7364075" cy="1214332"/>
            <a:chOff x="684267" y="1274609"/>
            <a:chExt cx="5729129" cy="1214332"/>
          </a:xfrm>
        </p:grpSpPr>
        <p:sp>
          <p:nvSpPr>
            <p:cNvPr id="20" name="Oval 5"/>
            <p:cNvSpPr/>
            <p:nvPr/>
          </p:nvSpPr>
          <p:spPr>
            <a:xfrm>
              <a:off x="684267" y="1629405"/>
              <a:ext cx="1056066" cy="859536"/>
            </a:xfrm>
            <a:custGeom>
              <a:avLst/>
              <a:gdLst>
                <a:gd name="connsiteX0" fmla="*/ 0 w 1435443"/>
                <a:gd name="connsiteY0" fmla="*/ 574590 h 1149179"/>
                <a:gd name="connsiteX1" fmla="*/ 717722 w 1435443"/>
                <a:gd name="connsiteY1" fmla="*/ 0 h 1149179"/>
                <a:gd name="connsiteX2" fmla="*/ 1435444 w 1435443"/>
                <a:gd name="connsiteY2" fmla="*/ 574590 h 1149179"/>
                <a:gd name="connsiteX3" fmla="*/ 717722 w 1435443"/>
                <a:gd name="connsiteY3" fmla="*/ 1149180 h 1149179"/>
                <a:gd name="connsiteX4" fmla="*/ 0 w 1435443"/>
                <a:gd name="connsiteY4" fmla="*/ 574590 h 1149179"/>
                <a:gd name="connsiteX0" fmla="*/ 717722 w 1435444"/>
                <a:gd name="connsiteY0" fmla="*/ 0 h 1149180"/>
                <a:gd name="connsiteX1" fmla="*/ 1435444 w 1435444"/>
                <a:gd name="connsiteY1" fmla="*/ 574590 h 1149180"/>
                <a:gd name="connsiteX2" fmla="*/ 717722 w 1435444"/>
                <a:gd name="connsiteY2" fmla="*/ 1149180 h 1149180"/>
                <a:gd name="connsiteX3" fmla="*/ 0 w 1435444"/>
                <a:gd name="connsiteY3" fmla="*/ 574590 h 1149180"/>
                <a:gd name="connsiteX4" fmla="*/ 809162 w 1435444"/>
                <a:gd name="connsiteY4" fmla="*/ 91440 h 1149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5444" h="1149180">
                  <a:moveTo>
                    <a:pt x="717722" y="0"/>
                  </a:moveTo>
                  <a:cubicBezTo>
                    <a:pt x="1114109" y="0"/>
                    <a:pt x="1435444" y="257253"/>
                    <a:pt x="1435444" y="574590"/>
                  </a:cubicBezTo>
                  <a:cubicBezTo>
                    <a:pt x="1435444" y="891927"/>
                    <a:pt x="1114109" y="1149180"/>
                    <a:pt x="717722" y="1149180"/>
                  </a:cubicBezTo>
                  <a:cubicBezTo>
                    <a:pt x="321335" y="1149180"/>
                    <a:pt x="0" y="891927"/>
                    <a:pt x="0" y="574590"/>
                  </a:cubicBezTo>
                  <a:cubicBezTo>
                    <a:pt x="0" y="257253"/>
                    <a:pt x="321335" y="0"/>
                    <a:pt x="809162" y="91440"/>
                  </a:cubicBez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 20"/>
            <p:cNvSpPr/>
            <p:nvPr/>
          </p:nvSpPr>
          <p:spPr>
            <a:xfrm flipV="1">
              <a:off x="1740333" y="1491135"/>
              <a:ext cx="1265444" cy="368248"/>
            </a:xfrm>
            <a:custGeom>
              <a:avLst/>
              <a:gdLst>
                <a:gd name="connsiteX0" fmla="*/ 0 w 1729047"/>
                <a:gd name="connsiteY0" fmla="*/ 565265 h 584167"/>
                <a:gd name="connsiteX1" fmla="*/ 0 w 1729047"/>
                <a:gd name="connsiteY1" fmla="*/ 565265 h 584167"/>
                <a:gd name="connsiteX2" fmla="*/ 182880 w 1729047"/>
                <a:gd name="connsiteY2" fmla="*/ 581891 h 584167"/>
                <a:gd name="connsiteX3" fmla="*/ 814647 w 1729047"/>
                <a:gd name="connsiteY3" fmla="*/ 349134 h 584167"/>
                <a:gd name="connsiteX4" fmla="*/ 1230284 w 1729047"/>
                <a:gd name="connsiteY4" fmla="*/ 199505 h 584167"/>
                <a:gd name="connsiteX5" fmla="*/ 1429789 w 1729047"/>
                <a:gd name="connsiteY5" fmla="*/ 99752 h 584167"/>
                <a:gd name="connsiteX6" fmla="*/ 1679171 w 1729047"/>
                <a:gd name="connsiteY6" fmla="*/ 16625 h 584167"/>
                <a:gd name="connsiteX7" fmla="*/ 1729047 w 1729047"/>
                <a:gd name="connsiteY7" fmla="*/ 0 h 584167"/>
                <a:gd name="connsiteX0" fmla="*/ 0 w 1729047"/>
                <a:gd name="connsiteY0" fmla="*/ 565265 h 606238"/>
                <a:gd name="connsiteX1" fmla="*/ 0 w 1729047"/>
                <a:gd name="connsiteY1" fmla="*/ 565265 h 606238"/>
                <a:gd name="connsiteX2" fmla="*/ 182880 w 1729047"/>
                <a:gd name="connsiteY2" fmla="*/ 581891 h 606238"/>
                <a:gd name="connsiteX3" fmla="*/ 1230284 w 1729047"/>
                <a:gd name="connsiteY3" fmla="*/ 199505 h 606238"/>
                <a:gd name="connsiteX4" fmla="*/ 1429789 w 1729047"/>
                <a:gd name="connsiteY4" fmla="*/ 99752 h 606238"/>
                <a:gd name="connsiteX5" fmla="*/ 1679171 w 1729047"/>
                <a:gd name="connsiteY5" fmla="*/ 16625 h 606238"/>
                <a:gd name="connsiteX6" fmla="*/ 1729047 w 1729047"/>
                <a:gd name="connsiteY6" fmla="*/ 0 h 606238"/>
                <a:gd name="connsiteX0" fmla="*/ 0 w 1729047"/>
                <a:gd name="connsiteY0" fmla="*/ 565265 h 613562"/>
                <a:gd name="connsiteX1" fmla="*/ 0 w 1729047"/>
                <a:gd name="connsiteY1" fmla="*/ 565265 h 613562"/>
                <a:gd name="connsiteX2" fmla="*/ 182880 w 1729047"/>
                <a:gd name="connsiteY2" fmla="*/ 581891 h 613562"/>
                <a:gd name="connsiteX3" fmla="*/ 1429789 w 1729047"/>
                <a:gd name="connsiteY3" fmla="*/ 99752 h 613562"/>
                <a:gd name="connsiteX4" fmla="*/ 1679171 w 1729047"/>
                <a:gd name="connsiteY4" fmla="*/ 16625 h 613562"/>
                <a:gd name="connsiteX5" fmla="*/ 1729047 w 1729047"/>
                <a:gd name="connsiteY5" fmla="*/ 0 h 613562"/>
                <a:gd name="connsiteX0" fmla="*/ 0 w 1803830"/>
                <a:gd name="connsiteY0" fmla="*/ 595081 h 649499"/>
                <a:gd name="connsiteX1" fmla="*/ 0 w 1803830"/>
                <a:gd name="connsiteY1" fmla="*/ 595081 h 649499"/>
                <a:gd name="connsiteX2" fmla="*/ 182880 w 1803830"/>
                <a:gd name="connsiteY2" fmla="*/ 611707 h 649499"/>
                <a:gd name="connsiteX3" fmla="*/ 1679171 w 1803830"/>
                <a:gd name="connsiteY3" fmla="*/ 46441 h 649499"/>
                <a:gd name="connsiteX4" fmla="*/ 1729047 w 1803830"/>
                <a:gd name="connsiteY4" fmla="*/ 29816 h 649499"/>
                <a:gd name="connsiteX0" fmla="*/ 0 w 1729047"/>
                <a:gd name="connsiteY0" fmla="*/ 565265 h 565265"/>
                <a:gd name="connsiteX1" fmla="*/ 0 w 1729047"/>
                <a:gd name="connsiteY1" fmla="*/ 565265 h 565265"/>
                <a:gd name="connsiteX2" fmla="*/ 1679171 w 1729047"/>
                <a:gd name="connsiteY2" fmla="*/ 16625 h 565265"/>
                <a:gd name="connsiteX3" fmla="*/ 1729047 w 1729047"/>
                <a:gd name="connsiteY3" fmla="*/ 0 h 565265"/>
                <a:gd name="connsiteX0" fmla="*/ 0 w 1729047"/>
                <a:gd name="connsiteY0" fmla="*/ 565265 h 565265"/>
                <a:gd name="connsiteX1" fmla="*/ 0 w 1729047"/>
                <a:gd name="connsiteY1" fmla="*/ 565265 h 565265"/>
                <a:gd name="connsiteX2" fmla="*/ 1729047 w 1729047"/>
                <a:gd name="connsiteY2" fmla="*/ 0 h 565265"/>
                <a:gd name="connsiteX0" fmla="*/ 0 w 2011680"/>
                <a:gd name="connsiteY0" fmla="*/ 731519 h 731519"/>
                <a:gd name="connsiteX1" fmla="*/ 0 w 2011680"/>
                <a:gd name="connsiteY1" fmla="*/ 731519 h 731519"/>
                <a:gd name="connsiteX2" fmla="*/ 2011680 w 2011680"/>
                <a:gd name="connsiteY2" fmla="*/ 0 h 731519"/>
                <a:gd name="connsiteX0" fmla="*/ 0 w 2011680"/>
                <a:gd name="connsiteY0" fmla="*/ 731519 h 731519"/>
                <a:gd name="connsiteX1" fmla="*/ 0 w 2011680"/>
                <a:gd name="connsiteY1" fmla="*/ 731519 h 731519"/>
                <a:gd name="connsiteX2" fmla="*/ 2011680 w 2011680"/>
                <a:gd name="connsiteY2" fmla="*/ 0 h 731519"/>
                <a:gd name="connsiteX0" fmla="*/ 0 w 2011680"/>
                <a:gd name="connsiteY0" fmla="*/ 731519 h 1039358"/>
                <a:gd name="connsiteX1" fmla="*/ 0 w 2011680"/>
                <a:gd name="connsiteY1" fmla="*/ 731519 h 1039358"/>
                <a:gd name="connsiteX2" fmla="*/ 448886 w 2011680"/>
                <a:gd name="connsiteY2" fmla="*/ 1014151 h 1039358"/>
                <a:gd name="connsiteX3" fmla="*/ 2011680 w 2011680"/>
                <a:gd name="connsiteY3" fmla="*/ 0 h 1039358"/>
                <a:gd name="connsiteX0" fmla="*/ 0 w 2011680"/>
                <a:gd name="connsiteY0" fmla="*/ 731519 h 1014151"/>
                <a:gd name="connsiteX1" fmla="*/ 448886 w 2011680"/>
                <a:gd name="connsiteY1" fmla="*/ 1014151 h 1014151"/>
                <a:gd name="connsiteX2" fmla="*/ 2011680 w 2011680"/>
                <a:gd name="connsiteY2" fmla="*/ 0 h 1014151"/>
                <a:gd name="connsiteX0" fmla="*/ 0 w 2011680"/>
                <a:gd name="connsiteY0" fmla="*/ 731519 h 731519"/>
                <a:gd name="connsiteX1" fmla="*/ 448886 w 2011680"/>
                <a:gd name="connsiteY1" fmla="*/ 282631 h 731519"/>
                <a:gd name="connsiteX2" fmla="*/ 2011680 w 2011680"/>
                <a:gd name="connsiteY2" fmla="*/ 0 h 731519"/>
                <a:gd name="connsiteX0" fmla="*/ 0 w 1562794"/>
                <a:gd name="connsiteY0" fmla="*/ 282631 h 282631"/>
                <a:gd name="connsiteX1" fmla="*/ 1562794 w 1562794"/>
                <a:gd name="connsiteY1" fmla="*/ 0 h 282631"/>
                <a:gd name="connsiteX0" fmla="*/ 0 w 2061558"/>
                <a:gd name="connsiteY0" fmla="*/ 631765 h 631765"/>
                <a:gd name="connsiteX1" fmla="*/ 2061558 w 2061558"/>
                <a:gd name="connsiteY1" fmla="*/ 0 h 631765"/>
                <a:gd name="connsiteX0" fmla="*/ 0 w 2061558"/>
                <a:gd name="connsiteY0" fmla="*/ 631765 h 631765"/>
                <a:gd name="connsiteX1" fmla="*/ 2061558 w 2061558"/>
                <a:gd name="connsiteY1" fmla="*/ 0 h 631765"/>
                <a:gd name="connsiteX0" fmla="*/ 0 w 2061558"/>
                <a:gd name="connsiteY0" fmla="*/ 690127 h 690127"/>
                <a:gd name="connsiteX1" fmla="*/ 2061558 w 2061558"/>
                <a:gd name="connsiteY1" fmla="*/ 58362 h 690127"/>
                <a:gd name="connsiteX0" fmla="*/ 0 w 2061558"/>
                <a:gd name="connsiteY0" fmla="*/ 631765 h 631765"/>
                <a:gd name="connsiteX1" fmla="*/ 2061558 w 2061558"/>
                <a:gd name="connsiteY1" fmla="*/ 0 h 631765"/>
                <a:gd name="connsiteX0" fmla="*/ 0 w 2061558"/>
                <a:gd name="connsiteY0" fmla="*/ 631765 h 675698"/>
                <a:gd name="connsiteX1" fmla="*/ 2061558 w 2061558"/>
                <a:gd name="connsiteY1" fmla="*/ 0 h 675698"/>
                <a:gd name="connsiteX0" fmla="*/ 0 w 1130533"/>
                <a:gd name="connsiteY0" fmla="*/ 432260 h 538447"/>
                <a:gd name="connsiteX1" fmla="*/ 1130533 w 1130533"/>
                <a:gd name="connsiteY1" fmla="*/ 0 h 538447"/>
                <a:gd name="connsiteX0" fmla="*/ 0 w 1130533"/>
                <a:gd name="connsiteY0" fmla="*/ 432260 h 533000"/>
                <a:gd name="connsiteX1" fmla="*/ 1130533 w 1130533"/>
                <a:gd name="connsiteY1" fmla="*/ 0 h 533000"/>
                <a:gd name="connsiteX0" fmla="*/ 0 w 1230286"/>
                <a:gd name="connsiteY0" fmla="*/ 864521 h 880795"/>
                <a:gd name="connsiteX1" fmla="*/ 1230286 w 1230286"/>
                <a:gd name="connsiteY1" fmla="*/ 0 h 880795"/>
                <a:gd name="connsiteX0" fmla="*/ 0 w 1230286"/>
                <a:gd name="connsiteY0" fmla="*/ 536006 h 600175"/>
                <a:gd name="connsiteX1" fmla="*/ 1230286 w 1230286"/>
                <a:gd name="connsiteY1" fmla="*/ 0 h 600175"/>
                <a:gd name="connsiteX0" fmla="*/ 0 w 1202402"/>
                <a:gd name="connsiteY0" fmla="*/ 97987 h 384064"/>
                <a:gd name="connsiteX1" fmla="*/ 1202402 w 1202402"/>
                <a:gd name="connsiteY1" fmla="*/ 0 h 384064"/>
                <a:gd name="connsiteX0" fmla="*/ 0 w 1035097"/>
                <a:gd name="connsiteY0" fmla="*/ 1 h 2964652"/>
                <a:gd name="connsiteX1" fmla="*/ 1035097 w 1035097"/>
                <a:gd name="connsiteY1" fmla="*/ 2858650 h 2964652"/>
                <a:gd name="connsiteX0" fmla="*/ 0 w 1035097"/>
                <a:gd name="connsiteY0" fmla="*/ 1 h 2865915"/>
                <a:gd name="connsiteX1" fmla="*/ 1035097 w 1035097"/>
                <a:gd name="connsiteY1" fmla="*/ 2858650 h 2865915"/>
                <a:gd name="connsiteX0" fmla="*/ 0 w 1035097"/>
                <a:gd name="connsiteY0" fmla="*/ 1 h 2879198"/>
                <a:gd name="connsiteX1" fmla="*/ 1035097 w 1035097"/>
                <a:gd name="connsiteY1" fmla="*/ 2858650 h 2879198"/>
                <a:gd name="connsiteX0" fmla="*/ 0 w 1160575"/>
                <a:gd name="connsiteY0" fmla="*/ 0 h 3709936"/>
                <a:gd name="connsiteX1" fmla="*/ 1160575 w 1160575"/>
                <a:gd name="connsiteY1" fmla="*/ 3698188 h 3709936"/>
                <a:gd name="connsiteX0" fmla="*/ 0 w 1216343"/>
                <a:gd name="connsiteY0" fmla="*/ 0 h 2488218"/>
                <a:gd name="connsiteX1" fmla="*/ 1216343 w 1216343"/>
                <a:gd name="connsiteY1" fmla="*/ 2457129 h 2488218"/>
                <a:gd name="connsiteX0" fmla="*/ 0 w 1216343"/>
                <a:gd name="connsiteY0" fmla="*/ 0 h 2490117"/>
                <a:gd name="connsiteX1" fmla="*/ 1216343 w 1216343"/>
                <a:gd name="connsiteY1" fmla="*/ 2457129 h 2490117"/>
                <a:gd name="connsiteX0" fmla="*/ 0 w 1198678"/>
                <a:gd name="connsiteY0" fmla="*/ 0 h 1102761"/>
                <a:gd name="connsiteX1" fmla="*/ 1198678 w 1198678"/>
                <a:gd name="connsiteY1" fmla="*/ 323940 h 1102761"/>
                <a:gd name="connsiteX0" fmla="*/ 0 w 1198678"/>
                <a:gd name="connsiteY0" fmla="*/ 0 h 1637508"/>
                <a:gd name="connsiteX1" fmla="*/ 1198678 w 1198678"/>
                <a:gd name="connsiteY1" fmla="*/ 323940 h 1637508"/>
                <a:gd name="connsiteX0" fmla="*/ 0 w 1191806"/>
                <a:gd name="connsiteY0" fmla="*/ 0 h 2211814"/>
                <a:gd name="connsiteX1" fmla="*/ 1191806 w 1191806"/>
                <a:gd name="connsiteY1" fmla="*/ 1266512 h 2211814"/>
                <a:gd name="connsiteX0" fmla="*/ 0 w 1191806"/>
                <a:gd name="connsiteY0" fmla="*/ 0 h 1713503"/>
                <a:gd name="connsiteX1" fmla="*/ 1191806 w 1191806"/>
                <a:gd name="connsiteY1" fmla="*/ 1266512 h 1713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91806" h="1713503">
                  <a:moveTo>
                    <a:pt x="0" y="0"/>
                  </a:moveTo>
                  <a:cubicBezTo>
                    <a:pt x="267273" y="2171286"/>
                    <a:pt x="599959" y="1885431"/>
                    <a:pt x="1191806" y="1266512"/>
                  </a:cubicBezTo>
                </a:path>
              </a:pathLst>
            </a:custGeom>
            <a:noFill/>
            <a:ln w="38100">
              <a:solidFill>
                <a:srgbClr val="FF0000"/>
              </a:solidFill>
              <a:headEnd type="stealth" w="med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3005777" y="1274609"/>
              <a:ext cx="340761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 err="1">
                  <a:solidFill>
                    <a:srgbClr val="FF0000"/>
                  </a:solidFill>
                  <a:latin typeface="Lucida Handwriting" charset="0"/>
                  <a:ea typeface="Lucida Handwriting" charset="0"/>
                  <a:cs typeface="Lucida Handwriting" charset="0"/>
                </a:rPr>
                <a:t>versleutelmethode</a:t>
              </a:r>
              <a:endParaRPr lang="en-US" sz="3200" dirty="0">
                <a:solidFill>
                  <a:srgbClr val="FF0000"/>
                </a:solidFill>
                <a:latin typeface="Lucida Handwriting" charset="0"/>
                <a:ea typeface="Lucida Handwriting" charset="0"/>
                <a:cs typeface="Lucida Handwriting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91405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Histogramanalyse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Per </a:t>
            </a:r>
            <a:r>
              <a:rPr lang="en-US" dirty="0" err="1"/>
              <a:t>taal</a:t>
            </a:r>
            <a:r>
              <a:rPr lang="en-US" dirty="0"/>
              <a:t> is </a:t>
            </a:r>
            <a:r>
              <a:rPr lang="en-US" dirty="0" err="1"/>
              <a:t>bekend</a:t>
            </a:r>
            <a:br>
              <a:rPr lang="en-US" dirty="0"/>
            </a:br>
            <a:r>
              <a:rPr lang="en-US" dirty="0"/>
              <a:t>hoe </a:t>
            </a:r>
            <a:r>
              <a:rPr lang="en-US" dirty="0" err="1"/>
              <a:t>vaak</a:t>
            </a:r>
            <a:r>
              <a:rPr lang="en-US" dirty="0"/>
              <a:t> letters</a:t>
            </a:r>
            <a:br>
              <a:rPr lang="en-US" dirty="0"/>
            </a:br>
            <a:r>
              <a:rPr lang="en-US" dirty="0" err="1"/>
              <a:t>voorkomen</a:t>
            </a:r>
            <a:endParaRPr lang="en-US" dirty="0"/>
          </a:p>
          <a:p>
            <a:r>
              <a:rPr lang="en-US" dirty="0" err="1"/>
              <a:t>Zoeken</a:t>
            </a:r>
            <a:r>
              <a:rPr lang="en-US" dirty="0"/>
              <a:t> </a:t>
            </a:r>
            <a:r>
              <a:rPr lang="en-US" dirty="0" err="1"/>
              <a:t>welke</a:t>
            </a:r>
            <a:r>
              <a:rPr lang="en-US" dirty="0"/>
              <a:t> letters</a:t>
            </a:r>
            <a:br>
              <a:rPr lang="en-US" dirty="0"/>
            </a:br>
            <a:r>
              <a:rPr lang="en-US" dirty="0" err="1"/>
              <a:t>vervangen</a:t>
            </a:r>
            <a:r>
              <a:rPr lang="en-US" dirty="0"/>
              <a:t> </a:t>
            </a:r>
            <a:r>
              <a:rPr lang="en-US" dirty="0" err="1"/>
              <a:t>zijn</a:t>
            </a:r>
            <a:r>
              <a:rPr lang="en-US" dirty="0"/>
              <a:t> door</a:t>
            </a:r>
            <a:br>
              <a:rPr lang="en-US" dirty="0"/>
            </a:br>
            <a:r>
              <a:rPr lang="en-US" dirty="0" err="1"/>
              <a:t>andere</a:t>
            </a:r>
            <a:r>
              <a:rPr lang="en-US" dirty="0"/>
              <a:t> letters</a:t>
            </a:r>
          </a:p>
          <a:p>
            <a:r>
              <a:rPr lang="en-US" dirty="0" err="1"/>
              <a:t>Makkelijker</a:t>
            </a:r>
            <a:r>
              <a:rPr lang="en-US" dirty="0"/>
              <a:t> </a:t>
            </a:r>
            <a:r>
              <a:rPr lang="en-US" dirty="0" err="1"/>
              <a:t>voor</a:t>
            </a:r>
            <a:br>
              <a:rPr lang="en-US" dirty="0"/>
            </a:br>
            <a:r>
              <a:rPr lang="en-US" dirty="0" err="1"/>
              <a:t>langere</a:t>
            </a:r>
            <a:r>
              <a:rPr lang="en-US" dirty="0"/>
              <a:t> </a:t>
            </a:r>
            <a:r>
              <a:rPr lang="en-US" dirty="0" err="1"/>
              <a:t>teksten</a:t>
            </a:r>
            <a:endParaRPr lang="en-US" dirty="0"/>
          </a:p>
        </p:txBody>
      </p:sp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16269661"/>
              </p:ext>
            </p:extLst>
          </p:nvPr>
        </p:nvGraphicFramePr>
        <p:xfrm>
          <a:off x="4101570" y="1825625"/>
          <a:ext cx="725223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6337978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Polyalfabetische</a:t>
            </a:r>
            <a:r>
              <a:rPr lang="en-US" dirty="0"/>
              <a:t> </a:t>
            </a:r>
            <a:r>
              <a:rPr lang="en-US" dirty="0" err="1"/>
              <a:t>cijfers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Wat </a:t>
            </a:r>
            <a:r>
              <a:rPr lang="en-US" dirty="0" err="1"/>
              <a:t>als</a:t>
            </a:r>
            <a:r>
              <a:rPr lang="en-US" dirty="0"/>
              <a:t> we </a:t>
            </a:r>
            <a:r>
              <a:rPr lang="en-US" dirty="0" err="1"/>
              <a:t>niet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enkel</a:t>
            </a:r>
            <a:r>
              <a:rPr lang="en-US" dirty="0"/>
              <a:t> </a:t>
            </a:r>
            <a:r>
              <a:rPr lang="en-US" dirty="0" err="1"/>
              <a:t>substitutiecijfer</a:t>
            </a:r>
            <a:r>
              <a:rPr lang="en-US" dirty="0"/>
              <a:t> </a:t>
            </a:r>
            <a:r>
              <a:rPr lang="en-US" dirty="0" err="1"/>
              <a:t>gebruiken</a:t>
            </a:r>
            <a:r>
              <a:rPr lang="en-US" dirty="0"/>
              <a:t>, maar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aantal</a:t>
            </a:r>
            <a:r>
              <a:rPr lang="en-US" dirty="0"/>
              <a:t>?</a:t>
            </a:r>
          </a:p>
          <a:p>
            <a:r>
              <a:rPr lang="en-US" dirty="0" err="1"/>
              <a:t>Histogramanalyse</a:t>
            </a:r>
            <a:r>
              <a:rPr lang="en-US" dirty="0"/>
              <a:t> </a:t>
            </a:r>
            <a:r>
              <a:rPr lang="en-US" dirty="0" err="1"/>
              <a:t>wordt</a:t>
            </a:r>
            <a:r>
              <a:rPr lang="en-US" dirty="0"/>
              <a:t> </a:t>
            </a:r>
            <a:r>
              <a:rPr lang="en-US" dirty="0" err="1"/>
              <a:t>lastiger</a:t>
            </a:r>
            <a:endParaRPr lang="en-US" dirty="0"/>
          </a:p>
          <a:p>
            <a:r>
              <a:rPr lang="en-US" dirty="0" err="1"/>
              <a:t>Bewerkelijk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</a:t>
            </a:r>
            <a:r>
              <a:rPr lang="en-US" dirty="0" err="1"/>
              <a:t>meer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paar</a:t>
            </a:r>
            <a:r>
              <a:rPr lang="en-US" dirty="0"/>
              <a:t> </a:t>
            </a:r>
            <a:r>
              <a:rPr lang="en-US" dirty="0" err="1"/>
              <a:t>substitutiecijfers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227245" y="3783432"/>
            <a:ext cx="11737509" cy="2393531"/>
            <a:chOff x="227245" y="3783432"/>
            <a:chExt cx="11737509" cy="2393531"/>
          </a:xfrm>
        </p:grpSpPr>
        <p:sp>
          <p:nvSpPr>
            <p:cNvPr id="4" name="TextBox 3"/>
            <p:cNvSpPr txBox="1"/>
            <p:nvPr/>
          </p:nvSpPr>
          <p:spPr>
            <a:xfrm>
              <a:off x="3218434" y="3783432"/>
              <a:ext cx="575513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latin typeface="Lucida Console" charset="0"/>
                  <a:ea typeface="Lucida Console" charset="0"/>
                  <a:cs typeface="Lucida Console" charset="0"/>
                </a:rPr>
                <a:t>ATTACKATDAWN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3218434" y="5592188"/>
              <a:ext cx="575513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latin typeface="Lucida Console" charset="0"/>
                  <a:ea typeface="Lucida Console" charset="0"/>
                  <a:cs typeface="Lucida Console" charset="0"/>
                </a:rPr>
                <a:t>KODVUFDODVGI</a:t>
              </a:r>
            </a:p>
          </p:txBody>
        </p:sp>
        <p:cxnSp>
          <p:nvCxnSpPr>
            <p:cNvPr id="9" name="Straight Arrow Connector 8"/>
            <p:cNvCxnSpPr/>
            <p:nvPr/>
          </p:nvCxnSpPr>
          <p:spPr>
            <a:xfrm>
              <a:off x="4736592" y="4224528"/>
              <a:ext cx="0" cy="1499616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>
              <a:off x="4980432" y="4224528"/>
              <a:ext cx="0" cy="1499616"/>
            </a:xfrm>
            <a:prstGeom prst="straightConnector1">
              <a:avLst/>
            </a:prstGeom>
            <a:ln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/>
            <p:nvPr/>
          </p:nvCxnSpPr>
          <p:spPr>
            <a:xfrm>
              <a:off x="5224272" y="4224528"/>
              <a:ext cx="0" cy="1499616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>
              <a:off x="5468112" y="4224528"/>
              <a:ext cx="0" cy="1499616"/>
            </a:xfrm>
            <a:prstGeom prst="straightConnector1">
              <a:avLst/>
            </a:prstGeom>
            <a:ln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/>
            <p:nvPr/>
          </p:nvCxnSpPr>
          <p:spPr>
            <a:xfrm>
              <a:off x="5711952" y="4224528"/>
              <a:ext cx="0" cy="1499616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/>
            <p:nvPr/>
          </p:nvCxnSpPr>
          <p:spPr>
            <a:xfrm>
              <a:off x="7418832" y="4224528"/>
              <a:ext cx="0" cy="1499616"/>
            </a:xfrm>
            <a:prstGeom prst="straightConnector1">
              <a:avLst/>
            </a:prstGeom>
            <a:ln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>
              <a:off x="5955792" y="4224528"/>
              <a:ext cx="0" cy="1499616"/>
            </a:xfrm>
            <a:prstGeom prst="straightConnector1">
              <a:avLst/>
            </a:prstGeom>
            <a:ln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>
              <a:off x="6199632" y="4224528"/>
              <a:ext cx="0" cy="1499616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/>
            <p:nvPr/>
          </p:nvCxnSpPr>
          <p:spPr>
            <a:xfrm>
              <a:off x="6443472" y="4224528"/>
              <a:ext cx="0" cy="1499616"/>
            </a:xfrm>
            <a:prstGeom prst="straightConnector1">
              <a:avLst/>
            </a:prstGeom>
            <a:ln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/>
            <p:nvPr/>
          </p:nvCxnSpPr>
          <p:spPr>
            <a:xfrm>
              <a:off x="6687312" y="4224528"/>
              <a:ext cx="0" cy="1499616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>
              <a:off x="6931152" y="4224528"/>
              <a:ext cx="0" cy="1499616"/>
            </a:xfrm>
            <a:prstGeom prst="straightConnector1">
              <a:avLst/>
            </a:prstGeom>
            <a:ln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/>
            <p:nvPr/>
          </p:nvCxnSpPr>
          <p:spPr>
            <a:xfrm>
              <a:off x="7174992" y="4224528"/>
              <a:ext cx="0" cy="1499616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TextBox 4"/>
            <p:cNvSpPr txBox="1"/>
            <p:nvPr/>
          </p:nvSpPr>
          <p:spPr>
            <a:xfrm>
              <a:off x="227245" y="4503144"/>
              <a:ext cx="5755132" cy="95410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2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chemeClr val="accent2"/>
                  </a:solidFill>
                  <a:latin typeface="Lucida Console" charset="0"/>
                  <a:ea typeface="Lucida Console" charset="0"/>
                  <a:cs typeface="Lucida Console" charset="0"/>
                </a:rPr>
                <a:t>ABCDEFGHIJKLMNOPQRSTUVWXYZ</a:t>
              </a:r>
            </a:p>
            <a:p>
              <a:r>
                <a:rPr lang="en-US" sz="2800" dirty="0">
                  <a:solidFill>
                    <a:schemeClr val="accent2"/>
                  </a:solidFill>
                  <a:latin typeface="Lucida Console" charset="0"/>
                  <a:ea typeface="Lucida Console" charset="0"/>
                  <a:cs typeface="Lucida Console" charset="0"/>
                </a:rPr>
                <a:t>KLMNOPQRSTUVWXYZABCDEFGHIJ</a:t>
              </a: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6209622" y="4503144"/>
              <a:ext cx="5755132" cy="95410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chemeClr val="accent6"/>
                  </a:solidFill>
                  <a:latin typeface="Lucida Console" charset="0"/>
                  <a:ea typeface="Lucida Console" charset="0"/>
                  <a:cs typeface="Lucida Console" charset="0"/>
                </a:rPr>
                <a:t>ABCDEFGHIJKLMNOPQRSTUVWXYZ</a:t>
              </a:r>
            </a:p>
            <a:p>
              <a:r>
                <a:rPr lang="en-US" sz="2800" dirty="0">
                  <a:solidFill>
                    <a:schemeClr val="accent6"/>
                  </a:solidFill>
                  <a:latin typeface="Lucida Console" charset="0"/>
                  <a:ea typeface="Lucida Console" charset="0"/>
                  <a:cs typeface="Lucida Console" charset="0"/>
                </a:rPr>
                <a:t>VWXYZABCDEFGHIJKLMNOPQRSTU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98049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9022" y="365125"/>
            <a:ext cx="5064778" cy="1325563"/>
          </a:xfrm>
        </p:spPr>
        <p:txBody>
          <a:bodyPr/>
          <a:lstStyle/>
          <a:p>
            <a:r>
              <a:rPr lang="en-US" dirty="0"/>
              <a:t>Enigma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9022" y="1825625"/>
            <a:ext cx="5064778" cy="4351338"/>
          </a:xfrm>
        </p:spPr>
        <p:txBody>
          <a:bodyPr>
            <a:normAutofit lnSpcReduction="10000"/>
          </a:bodyPr>
          <a:lstStyle/>
          <a:p>
            <a:r>
              <a:rPr lang="en-US" dirty="0" err="1"/>
              <a:t>Uitgevonden</a:t>
            </a:r>
            <a:r>
              <a:rPr lang="en-US" dirty="0"/>
              <a:t> in 1918 door Arthur </a:t>
            </a:r>
            <a:r>
              <a:rPr lang="en-US" dirty="0" err="1"/>
              <a:t>Scherbius</a:t>
            </a:r>
            <a:endParaRPr lang="en-US" dirty="0"/>
          </a:p>
          <a:p>
            <a:r>
              <a:rPr lang="en-US" b="1" dirty="0"/>
              <a:t>Enigma I</a:t>
            </a:r>
            <a:r>
              <a:rPr lang="en-US" dirty="0"/>
              <a:t> </a:t>
            </a:r>
            <a:r>
              <a:rPr lang="en-US" dirty="0" err="1"/>
              <a:t>vanaf</a:t>
            </a:r>
            <a:r>
              <a:rPr lang="en-US" dirty="0"/>
              <a:t> 1926 in </a:t>
            </a:r>
            <a:r>
              <a:rPr lang="en-US" dirty="0" err="1"/>
              <a:t>gebruik</a:t>
            </a:r>
            <a:r>
              <a:rPr lang="en-US" dirty="0"/>
              <a:t> door de </a:t>
            </a:r>
            <a:r>
              <a:rPr lang="en-US" dirty="0" err="1"/>
              <a:t>Duitse</a:t>
            </a:r>
            <a:r>
              <a:rPr lang="en-US" dirty="0"/>
              <a:t> </a:t>
            </a:r>
            <a:r>
              <a:rPr lang="en-US" i="1" dirty="0" err="1"/>
              <a:t>Reichswehr</a:t>
            </a:r>
            <a:r>
              <a:rPr lang="en-US" dirty="0"/>
              <a:t> (</a:t>
            </a:r>
            <a:r>
              <a:rPr lang="en-US" dirty="0" err="1"/>
              <a:t>latere</a:t>
            </a:r>
            <a:r>
              <a:rPr lang="en-US" dirty="0"/>
              <a:t> </a:t>
            </a:r>
            <a:r>
              <a:rPr lang="en-US" i="1" dirty="0"/>
              <a:t>Wehrmacht</a:t>
            </a:r>
            <a:r>
              <a:rPr lang="en-US" dirty="0"/>
              <a:t>)</a:t>
            </a:r>
          </a:p>
          <a:p>
            <a:r>
              <a:rPr lang="en-US" b="1" dirty="0"/>
              <a:t>Enigma M3</a:t>
            </a:r>
            <a:r>
              <a:rPr lang="en-US" dirty="0"/>
              <a:t> </a:t>
            </a:r>
            <a:r>
              <a:rPr lang="en-US" dirty="0" err="1"/>
              <a:t>vanaf</a:t>
            </a:r>
            <a:r>
              <a:rPr lang="en-US" dirty="0"/>
              <a:t> 1934 in </a:t>
            </a:r>
            <a:r>
              <a:rPr lang="en-US" dirty="0" err="1"/>
              <a:t>gebruik</a:t>
            </a:r>
            <a:r>
              <a:rPr lang="en-US" dirty="0"/>
              <a:t> door </a:t>
            </a:r>
            <a:r>
              <a:rPr lang="en-US" i="1" dirty="0" err="1"/>
              <a:t>Reichtswehr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i="1" dirty="0" err="1"/>
              <a:t>Reichsmarine</a:t>
            </a:r>
            <a:r>
              <a:rPr lang="en-US" dirty="0"/>
              <a:t> (later </a:t>
            </a:r>
            <a:r>
              <a:rPr lang="en-US" i="1" dirty="0" err="1"/>
              <a:t>Kriegsmarine</a:t>
            </a:r>
            <a:r>
              <a:rPr lang="en-US" dirty="0"/>
              <a:t>)</a:t>
            </a:r>
          </a:p>
          <a:p>
            <a:r>
              <a:rPr lang="en-US" b="1" dirty="0"/>
              <a:t>Enigma M4</a:t>
            </a:r>
            <a:r>
              <a:rPr lang="en-US" dirty="0"/>
              <a:t> </a:t>
            </a:r>
            <a:r>
              <a:rPr lang="en-US" dirty="0" err="1"/>
              <a:t>vanaf</a:t>
            </a:r>
            <a:r>
              <a:rPr lang="en-US" dirty="0"/>
              <a:t> 1942 in </a:t>
            </a:r>
            <a:r>
              <a:rPr lang="en-US" dirty="0" err="1"/>
              <a:t>gebruik</a:t>
            </a:r>
            <a:r>
              <a:rPr lang="en-US" dirty="0"/>
              <a:t> door </a:t>
            </a:r>
            <a:r>
              <a:rPr lang="en-US" i="1" dirty="0" err="1"/>
              <a:t>Kriegsmarine</a:t>
            </a:r>
            <a:endParaRPr lang="en-US" i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9751"/>
            <a:ext cx="62890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713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641976" y="3334871"/>
            <a:ext cx="4267200" cy="426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Enigma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Stroomkring</a:t>
            </a:r>
            <a:r>
              <a:rPr lang="en-US" dirty="0"/>
              <a:t> van </a:t>
            </a:r>
            <a:r>
              <a:rPr lang="en-US" dirty="0" err="1"/>
              <a:t>toetsenbord</a:t>
            </a:r>
            <a:r>
              <a:rPr lang="en-US" dirty="0"/>
              <a:t> </a:t>
            </a:r>
            <a:r>
              <a:rPr lang="en-US" dirty="0" err="1"/>
              <a:t>naar</a:t>
            </a:r>
            <a:r>
              <a:rPr lang="en-US" dirty="0"/>
              <a:t> </a:t>
            </a:r>
            <a:r>
              <a:rPr lang="en-US" dirty="0" err="1"/>
              <a:t>lampjes</a:t>
            </a:r>
            <a:endParaRPr lang="en-US" dirty="0"/>
          </a:p>
          <a:p>
            <a:r>
              <a:rPr lang="en-US" dirty="0"/>
              <a:t>Door </a:t>
            </a:r>
            <a:r>
              <a:rPr lang="en-US" dirty="0" err="1"/>
              <a:t>draaien</a:t>
            </a:r>
            <a:r>
              <a:rPr lang="en-US" dirty="0"/>
              <a:t> van rotors </a:t>
            </a:r>
            <a:r>
              <a:rPr lang="en-US" dirty="0" err="1"/>
              <a:t>wordt</a:t>
            </a:r>
            <a:r>
              <a:rPr lang="en-US" dirty="0"/>
              <a:t> </a:t>
            </a:r>
            <a:r>
              <a:rPr lang="en-US" dirty="0" err="1"/>
              <a:t>elke</a:t>
            </a:r>
            <a:r>
              <a:rPr lang="en-US" dirty="0"/>
              <a:t> </a:t>
            </a:r>
            <a:r>
              <a:rPr lang="en-US" dirty="0" err="1"/>
              <a:t>toetsaanslag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nieuwe</a:t>
            </a:r>
            <a:r>
              <a:rPr lang="en-US" dirty="0"/>
              <a:t> </a:t>
            </a:r>
            <a:r>
              <a:rPr lang="en-US" dirty="0" err="1"/>
              <a:t>stroomkring</a:t>
            </a:r>
            <a:r>
              <a:rPr lang="en-US" dirty="0"/>
              <a:t> </a:t>
            </a:r>
            <a:r>
              <a:rPr lang="en-US" dirty="0" err="1"/>
              <a:t>gemaakt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133862"/>
            <a:ext cx="10515600" cy="304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8403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458100" y="0"/>
            <a:ext cx="11054545" cy="735495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687338" y="-580646"/>
            <a:ext cx="1500076" cy="916387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9022" y="365125"/>
            <a:ext cx="5064778" cy="1325563"/>
          </a:xfrm>
        </p:spPr>
        <p:txBody>
          <a:bodyPr/>
          <a:lstStyle/>
          <a:p>
            <a:r>
              <a:rPr lang="en-US" i="1" dirty="0" err="1"/>
              <a:t>Walze</a:t>
            </a:r>
            <a:r>
              <a:rPr lang="en-US" i="1" dirty="0"/>
              <a:t> (</a:t>
            </a:r>
            <a:r>
              <a:rPr lang="en-US" i="1" dirty="0" err="1"/>
              <a:t>Wielen</a:t>
            </a:r>
            <a:r>
              <a:rPr lang="en-US" i="1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9022" y="1825625"/>
            <a:ext cx="5064778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Rotors</a:t>
            </a:r>
          </a:p>
          <a:p>
            <a:r>
              <a:rPr lang="en-US" dirty="0"/>
              <a:t>Elke rotor is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substitutiecijfer</a:t>
            </a:r>
            <a:endParaRPr lang="en-US" dirty="0"/>
          </a:p>
          <a:p>
            <a:r>
              <a:rPr lang="en-US" dirty="0" err="1"/>
              <a:t>Rechterrotor</a:t>
            </a:r>
            <a:r>
              <a:rPr lang="en-US" dirty="0"/>
              <a:t> </a:t>
            </a:r>
            <a:r>
              <a:rPr lang="en-US" dirty="0" err="1"/>
              <a:t>draait</a:t>
            </a:r>
            <a:r>
              <a:rPr lang="en-US" dirty="0"/>
              <a:t> </a:t>
            </a:r>
            <a:r>
              <a:rPr lang="en-US" dirty="0" err="1"/>
              <a:t>elke</a:t>
            </a:r>
            <a:r>
              <a:rPr lang="en-US" dirty="0"/>
              <a:t> letter</a:t>
            </a:r>
          </a:p>
          <a:p>
            <a:r>
              <a:rPr lang="en-US" dirty="0" err="1"/>
              <a:t>Middelste</a:t>
            </a:r>
            <a:r>
              <a:rPr lang="en-US" dirty="0"/>
              <a:t> rotor </a:t>
            </a:r>
            <a:r>
              <a:rPr lang="en-US" dirty="0" err="1"/>
              <a:t>één</a:t>
            </a:r>
            <a:r>
              <a:rPr lang="en-US" dirty="0"/>
              <a:t> </a:t>
            </a:r>
            <a:r>
              <a:rPr lang="en-US" dirty="0" err="1"/>
              <a:t>keer</a:t>
            </a:r>
            <a:r>
              <a:rPr lang="en-US" dirty="0"/>
              <a:t> per </a:t>
            </a:r>
            <a:r>
              <a:rPr lang="en-US" dirty="0" err="1"/>
              <a:t>omwenteling</a:t>
            </a:r>
            <a:r>
              <a:rPr lang="en-US" dirty="0"/>
              <a:t> van de </a:t>
            </a:r>
            <a:r>
              <a:rPr lang="en-US" dirty="0" err="1"/>
              <a:t>rechter</a:t>
            </a:r>
            <a:endParaRPr lang="en-US" dirty="0"/>
          </a:p>
          <a:p>
            <a:r>
              <a:rPr lang="en-US" dirty="0" err="1"/>
              <a:t>Linkerrotor</a:t>
            </a:r>
            <a:r>
              <a:rPr lang="en-US" dirty="0"/>
              <a:t> </a:t>
            </a:r>
            <a:r>
              <a:rPr lang="en-US" dirty="0" err="1"/>
              <a:t>één</a:t>
            </a:r>
            <a:r>
              <a:rPr lang="en-US" dirty="0"/>
              <a:t> </a:t>
            </a:r>
            <a:r>
              <a:rPr lang="en-US" dirty="0" err="1"/>
              <a:t>keer</a:t>
            </a:r>
            <a:r>
              <a:rPr lang="en-US" dirty="0"/>
              <a:t> per </a:t>
            </a:r>
            <a:r>
              <a:rPr lang="en-US" dirty="0" err="1"/>
              <a:t>omwenteling</a:t>
            </a:r>
            <a:r>
              <a:rPr lang="en-US" dirty="0"/>
              <a:t> van de </a:t>
            </a:r>
            <a:r>
              <a:rPr lang="en-US" dirty="0" err="1"/>
              <a:t>middelste</a:t>
            </a:r>
            <a:endParaRPr lang="en-US" dirty="0"/>
          </a:p>
          <a:p>
            <a:r>
              <a:rPr lang="en-US" dirty="0"/>
              <a:t>Elke rotor </a:t>
            </a:r>
            <a:r>
              <a:rPr lang="en-US" dirty="0" err="1"/>
              <a:t>heeft</a:t>
            </a:r>
            <a:r>
              <a:rPr lang="en-US" dirty="0"/>
              <a:t> </a:t>
            </a:r>
            <a:r>
              <a:rPr lang="en-US" dirty="0" err="1"/>
              <a:t>zijn</a:t>
            </a:r>
            <a:r>
              <a:rPr lang="en-US" dirty="0"/>
              <a:t> </a:t>
            </a:r>
            <a:r>
              <a:rPr lang="en-US" dirty="0" err="1"/>
              <a:t>eigen</a:t>
            </a:r>
            <a:r>
              <a:rPr lang="en-US" dirty="0"/>
              <a:t> punt </a:t>
            </a:r>
            <a:r>
              <a:rPr lang="en-US" dirty="0" err="1"/>
              <a:t>waar</a:t>
            </a:r>
            <a:r>
              <a:rPr lang="en-US" dirty="0"/>
              <a:t> </a:t>
            </a:r>
            <a:r>
              <a:rPr lang="en-US" dirty="0" err="1"/>
              <a:t>hij</a:t>
            </a:r>
            <a:r>
              <a:rPr lang="en-US" dirty="0"/>
              <a:t> de </a:t>
            </a:r>
            <a:r>
              <a:rPr lang="en-US" dirty="0" err="1"/>
              <a:t>volgende</a:t>
            </a:r>
            <a:r>
              <a:rPr lang="en-US" dirty="0"/>
              <a:t> rotor </a:t>
            </a:r>
            <a:r>
              <a:rPr lang="en-US" dirty="0" err="1"/>
              <a:t>laat</a:t>
            </a:r>
            <a:r>
              <a:rPr lang="en-US" dirty="0"/>
              <a:t> </a:t>
            </a:r>
            <a:r>
              <a:rPr lang="en-US" dirty="0" err="1"/>
              <a:t>draaien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3857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458100" y="0"/>
            <a:ext cx="11054545" cy="735495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687338" y="-580646"/>
            <a:ext cx="1500076" cy="916387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6289022" y="365125"/>
            <a:ext cx="506477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i="1"/>
              <a:t>Ringstellung</a:t>
            </a:r>
            <a:endParaRPr lang="en-US" i="1" dirty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6289022" y="1825625"/>
            <a:ext cx="506477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Ringinstelling</a:t>
            </a:r>
            <a:endParaRPr lang="en-US" dirty="0"/>
          </a:p>
          <a:p>
            <a:r>
              <a:rPr lang="en-US" dirty="0"/>
              <a:t>Elke rotor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gedraaid</a:t>
            </a:r>
            <a:r>
              <a:rPr lang="en-US" dirty="0"/>
              <a:t> </a:t>
            </a:r>
            <a:r>
              <a:rPr lang="en-US" dirty="0" err="1"/>
              <a:t>worden</a:t>
            </a:r>
            <a:r>
              <a:rPr lang="en-US" dirty="0"/>
              <a:t> </a:t>
            </a:r>
            <a:r>
              <a:rPr lang="en-US" dirty="0" err="1"/>
              <a:t>zodat</a:t>
            </a:r>
            <a:r>
              <a:rPr lang="en-US" dirty="0"/>
              <a:t> de interne </a:t>
            </a:r>
            <a:r>
              <a:rPr lang="en-US" dirty="0" err="1"/>
              <a:t>bedrading</a:t>
            </a:r>
            <a:r>
              <a:rPr lang="en-US" dirty="0"/>
              <a:t> </a:t>
            </a:r>
            <a:r>
              <a:rPr lang="en-US" dirty="0" err="1"/>
              <a:t>anders</a:t>
            </a:r>
            <a:r>
              <a:rPr lang="en-US" dirty="0"/>
              <a:t> </a:t>
            </a:r>
            <a:r>
              <a:rPr lang="en-US" dirty="0" err="1"/>
              <a:t>wordt</a:t>
            </a:r>
            <a:r>
              <a:rPr lang="en-US" dirty="0"/>
              <a:t> </a:t>
            </a:r>
            <a:r>
              <a:rPr lang="en-US" dirty="0" err="1"/>
              <a:t>aangesloten</a:t>
            </a:r>
            <a:endParaRPr lang="en-US" dirty="0"/>
          </a:p>
          <a:p>
            <a:r>
              <a:rPr lang="en-US" dirty="0"/>
              <a:t>De </a:t>
            </a:r>
            <a:r>
              <a:rPr lang="en-US" dirty="0" err="1"/>
              <a:t>punten</a:t>
            </a:r>
            <a:r>
              <a:rPr lang="en-US" dirty="0"/>
              <a:t> </a:t>
            </a:r>
            <a:r>
              <a:rPr lang="en-US" dirty="0" err="1"/>
              <a:t>waar</a:t>
            </a:r>
            <a:r>
              <a:rPr lang="en-US" dirty="0"/>
              <a:t> de rotor de </a:t>
            </a:r>
            <a:r>
              <a:rPr lang="en-US" dirty="0" err="1"/>
              <a:t>volgende</a:t>
            </a:r>
            <a:r>
              <a:rPr lang="en-US" dirty="0"/>
              <a:t> </a:t>
            </a:r>
            <a:r>
              <a:rPr lang="en-US" dirty="0" err="1"/>
              <a:t>laat</a:t>
            </a:r>
            <a:r>
              <a:rPr lang="en-US" dirty="0"/>
              <a:t> </a:t>
            </a:r>
            <a:r>
              <a:rPr lang="en-US" dirty="0" err="1"/>
              <a:t>draaien</a:t>
            </a:r>
            <a:r>
              <a:rPr lang="en-US" dirty="0"/>
              <a:t> </a:t>
            </a:r>
            <a:r>
              <a:rPr lang="en-US" dirty="0" err="1"/>
              <a:t>veranderen</a:t>
            </a:r>
            <a:r>
              <a:rPr lang="en-US" dirty="0"/>
              <a:t> </a:t>
            </a:r>
            <a:r>
              <a:rPr lang="en-US" dirty="0" err="1"/>
              <a:t>hierdoor</a:t>
            </a:r>
            <a:r>
              <a:rPr lang="en-US" dirty="0"/>
              <a:t> </a:t>
            </a:r>
            <a:r>
              <a:rPr lang="en-US" dirty="0" err="1"/>
              <a:t>niet</a:t>
            </a:r>
            <a:endParaRPr lang="en-US" dirty="0"/>
          </a:p>
          <a:p>
            <a:r>
              <a:rPr lang="en-US" dirty="0"/>
              <a:t>17.576 </a:t>
            </a:r>
            <a:r>
              <a:rPr lang="en-US" dirty="0" err="1"/>
              <a:t>mogelijke</a:t>
            </a:r>
            <a:r>
              <a:rPr lang="en-US" dirty="0"/>
              <a:t> </a:t>
            </a:r>
            <a:r>
              <a:rPr lang="en-US" dirty="0" err="1"/>
              <a:t>instellingen</a:t>
            </a:r>
            <a:endParaRPr lang="en-US" dirty="0"/>
          </a:p>
        </p:txBody>
      </p:sp>
      <p:sp>
        <p:nvSpPr>
          <p:cNvPr id="12" name="Oval 5"/>
          <p:cNvSpPr/>
          <p:nvPr/>
        </p:nvSpPr>
        <p:spPr>
          <a:xfrm>
            <a:off x="576470" y="2922103"/>
            <a:ext cx="1391478" cy="1232453"/>
          </a:xfrm>
          <a:custGeom>
            <a:avLst/>
            <a:gdLst>
              <a:gd name="connsiteX0" fmla="*/ 0 w 5138928"/>
              <a:gd name="connsiteY0" fmla="*/ 1241997 h 2483993"/>
              <a:gd name="connsiteX1" fmla="*/ 2569464 w 5138928"/>
              <a:gd name="connsiteY1" fmla="*/ 0 h 2483993"/>
              <a:gd name="connsiteX2" fmla="*/ 5138928 w 5138928"/>
              <a:gd name="connsiteY2" fmla="*/ 1241997 h 2483993"/>
              <a:gd name="connsiteX3" fmla="*/ 2569464 w 5138928"/>
              <a:gd name="connsiteY3" fmla="*/ 2483994 h 2483993"/>
              <a:gd name="connsiteX4" fmla="*/ 0 w 5138928"/>
              <a:gd name="connsiteY4" fmla="*/ 1241997 h 2483993"/>
              <a:gd name="connsiteX0" fmla="*/ 2569464 w 5138928"/>
              <a:gd name="connsiteY0" fmla="*/ 0 h 2483994"/>
              <a:gd name="connsiteX1" fmla="*/ 5138928 w 5138928"/>
              <a:gd name="connsiteY1" fmla="*/ 1241997 h 2483994"/>
              <a:gd name="connsiteX2" fmla="*/ 2569464 w 5138928"/>
              <a:gd name="connsiteY2" fmla="*/ 2483994 h 2483994"/>
              <a:gd name="connsiteX3" fmla="*/ 0 w 5138928"/>
              <a:gd name="connsiteY3" fmla="*/ 1241997 h 2483994"/>
              <a:gd name="connsiteX4" fmla="*/ 2660904 w 5138928"/>
              <a:gd name="connsiteY4" fmla="*/ 91440 h 2483994"/>
              <a:gd name="connsiteX0" fmla="*/ 2569464 w 5138928"/>
              <a:gd name="connsiteY0" fmla="*/ 0 h 2483994"/>
              <a:gd name="connsiteX1" fmla="*/ 5138928 w 5138928"/>
              <a:gd name="connsiteY1" fmla="*/ 1241997 h 2483994"/>
              <a:gd name="connsiteX2" fmla="*/ 2569464 w 5138928"/>
              <a:gd name="connsiteY2" fmla="*/ 2483994 h 2483994"/>
              <a:gd name="connsiteX3" fmla="*/ 0 w 5138928"/>
              <a:gd name="connsiteY3" fmla="*/ 1241997 h 2483994"/>
              <a:gd name="connsiteX4" fmla="*/ 2660903 w 5138928"/>
              <a:gd name="connsiteY4" fmla="*/ 251698 h 2483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8928" h="2483994">
                <a:moveTo>
                  <a:pt x="2569464" y="0"/>
                </a:moveTo>
                <a:cubicBezTo>
                  <a:pt x="3988540" y="0"/>
                  <a:pt x="5138928" y="556061"/>
                  <a:pt x="5138928" y="1241997"/>
                </a:cubicBezTo>
                <a:cubicBezTo>
                  <a:pt x="5138928" y="1927933"/>
                  <a:pt x="3988540" y="2483994"/>
                  <a:pt x="2569464" y="2483994"/>
                </a:cubicBezTo>
                <a:cubicBezTo>
                  <a:pt x="1150388" y="2483994"/>
                  <a:pt x="0" y="1927933"/>
                  <a:pt x="0" y="1241997"/>
                </a:cubicBezTo>
                <a:cubicBezTo>
                  <a:pt x="0" y="556061"/>
                  <a:pt x="1150387" y="160258"/>
                  <a:pt x="2660903" y="251698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6785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2710</TotalTime>
  <Words>933</Words>
  <Application>Microsoft Office PowerPoint</Application>
  <PresentationFormat>Breedbeeld</PresentationFormat>
  <Paragraphs>148</Paragraphs>
  <Slides>28</Slides>
  <Notes>0</Notes>
  <HiddenSlides>0</HiddenSlides>
  <MMClips>2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28</vt:i4>
      </vt:variant>
    </vt:vector>
  </HeadingPairs>
  <TitlesOfParts>
    <vt:vector size="34" baseType="lpstr">
      <vt:lpstr>Arial</vt:lpstr>
      <vt:lpstr>Calibri</vt:lpstr>
      <vt:lpstr>Calibri Light</vt:lpstr>
      <vt:lpstr>Lucida Console</vt:lpstr>
      <vt:lpstr>Lucida Handwriting</vt:lpstr>
      <vt:lpstr>Office Theme</vt:lpstr>
      <vt:lpstr>Enigma</vt:lpstr>
      <vt:lpstr>PowerPoint-presentatie</vt:lpstr>
      <vt:lpstr>Substitutiecijfers</vt:lpstr>
      <vt:lpstr>Histogramanalyse</vt:lpstr>
      <vt:lpstr>Polyalfabetische cijfers</vt:lpstr>
      <vt:lpstr>Enigma</vt:lpstr>
      <vt:lpstr>Enigma</vt:lpstr>
      <vt:lpstr>Walze (Wielen)</vt:lpstr>
      <vt:lpstr>PowerPoint-presentatie</vt:lpstr>
      <vt:lpstr>Grundstellung</vt:lpstr>
      <vt:lpstr>Walzenlage</vt:lpstr>
      <vt:lpstr>Umkehrwalze</vt:lpstr>
      <vt:lpstr>Steckerbrett</vt:lpstr>
      <vt:lpstr>Enigma breken</vt:lpstr>
      <vt:lpstr>Enigma breken</vt:lpstr>
      <vt:lpstr>Karakteristiekenmethode</vt:lpstr>
      <vt:lpstr>Karakteristiekenmethode</vt:lpstr>
      <vt:lpstr>Karakteristiekenmethode</vt:lpstr>
      <vt:lpstr>Karakteristiekenmethode</vt:lpstr>
      <vt:lpstr>Karakteristiekenmethode</vt:lpstr>
      <vt:lpstr>Karakteristiekenmethode</vt:lpstr>
      <vt:lpstr>Karakteristiekenmethode</vt:lpstr>
      <vt:lpstr>Bletchley Park</vt:lpstr>
      <vt:lpstr>PowerPoint-presentatie</vt:lpstr>
      <vt:lpstr>Cribs</vt:lpstr>
      <vt:lpstr>Bombe</vt:lpstr>
      <vt:lpstr>Enigma breken</vt:lpstr>
      <vt:lpstr>Aan de slag met de Enigma!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Enigma</dc:title>
  <dc:creator>Broek R van den, Ralf</dc:creator>
  <cp:lastModifiedBy>Hofwegen AMH van, Arnold</cp:lastModifiedBy>
  <cp:revision>59</cp:revision>
  <dcterms:created xsi:type="dcterms:W3CDTF">2017-11-19T13:32:53Z</dcterms:created>
  <dcterms:modified xsi:type="dcterms:W3CDTF">2023-11-30T12:35:02Z</dcterms:modified>
</cp:coreProperties>
</file>

<file path=docProps/thumbnail.jpeg>
</file>